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5"/>
  </p:notesMasterIdLst>
  <p:handoutMasterIdLst>
    <p:handoutMasterId r:id="rId86"/>
  </p:handoutMasterIdLst>
  <p:sldIdLst>
    <p:sldId id="256" r:id="rId5"/>
    <p:sldId id="386" r:id="rId6"/>
    <p:sldId id="276" r:id="rId7"/>
    <p:sldId id="257" r:id="rId8"/>
    <p:sldId id="272" r:id="rId9"/>
    <p:sldId id="273" r:id="rId10"/>
    <p:sldId id="274" r:id="rId11"/>
    <p:sldId id="277" r:id="rId12"/>
    <p:sldId id="327" r:id="rId13"/>
    <p:sldId id="283" r:id="rId14"/>
    <p:sldId id="328" r:id="rId15"/>
    <p:sldId id="329" r:id="rId16"/>
    <p:sldId id="330" r:id="rId17"/>
    <p:sldId id="332" r:id="rId18"/>
    <p:sldId id="280" r:id="rId19"/>
    <p:sldId id="335" r:id="rId20"/>
    <p:sldId id="336" r:id="rId21"/>
    <p:sldId id="338" r:id="rId22"/>
    <p:sldId id="339" r:id="rId23"/>
    <p:sldId id="342" r:id="rId24"/>
    <p:sldId id="340" r:id="rId25"/>
    <p:sldId id="341" r:id="rId26"/>
    <p:sldId id="343" r:id="rId27"/>
    <p:sldId id="354" r:id="rId28"/>
    <p:sldId id="345" r:id="rId29"/>
    <p:sldId id="346" r:id="rId30"/>
    <p:sldId id="347" r:id="rId31"/>
    <p:sldId id="348" r:id="rId32"/>
    <p:sldId id="349" r:id="rId33"/>
    <p:sldId id="350" r:id="rId34"/>
    <p:sldId id="351" r:id="rId35"/>
    <p:sldId id="352" r:id="rId36"/>
    <p:sldId id="353" r:id="rId37"/>
    <p:sldId id="355" r:id="rId38"/>
    <p:sldId id="356" r:id="rId39"/>
    <p:sldId id="357" r:id="rId40"/>
    <p:sldId id="358" r:id="rId41"/>
    <p:sldId id="359" r:id="rId42"/>
    <p:sldId id="360" r:id="rId43"/>
    <p:sldId id="361" r:id="rId44"/>
    <p:sldId id="362" r:id="rId45"/>
    <p:sldId id="363" r:id="rId46"/>
    <p:sldId id="366" r:id="rId47"/>
    <p:sldId id="367" r:id="rId48"/>
    <p:sldId id="368" r:id="rId49"/>
    <p:sldId id="369" r:id="rId50"/>
    <p:sldId id="370" r:id="rId51"/>
    <p:sldId id="371" r:id="rId52"/>
    <p:sldId id="372" r:id="rId53"/>
    <p:sldId id="373" r:id="rId54"/>
    <p:sldId id="375" r:id="rId55"/>
    <p:sldId id="374" r:id="rId56"/>
    <p:sldId id="376" r:id="rId57"/>
    <p:sldId id="377" r:id="rId58"/>
    <p:sldId id="378" r:id="rId59"/>
    <p:sldId id="379" r:id="rId60"/>
    <p:sldId id="380" r:id="rId61"/>
    <p:sldId id="381" r:id="rId62"/>
    <p:sldId id="382" r:id="rId63"/>
    <p:sldId id="383" r:id="rId64"/>
    <p:sldId id="384" r:id="rId65"/>
    <p:sldId id="385" r:id="rId66"/>
    <p:sldId id="387" r:id="rId67"/>
    <p:sldId id="389" r:id="rId68"/>
    <p:sldId id="390" r:id="rId69"/>
    <p:sldId id="391" r:id="rId70"/>
    <p:sldId id="394" r:id="rId71"/>
    <p:sldId id="395" r:id="rId72"/>
    <p:sldId id="392" r:id="rId73"/>
    <p:sldId id="393" r:id="rId74"/>
    <p:sldId id="396" r:id="rId75"/>
    <p:sldId id="397" r:id="rId76"/>
    <p:sldId id="398" r:id="rId77"/>
    <p:sldId id="399" r:id="rId78"/>
    <p:sldId id="400" r:id="rId79"/>
    <p:sldId id="401" r:id="rId80"/>
    <p:sldId id="402" r:id="rId81"/>
    <p:sldId id="403" r:id="rId82"/>
    <p:sldId id="404" r:id="rId83"/>
    <p:sldId id="27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0704" autoAdjust="0"/>
  </p:normalViewPr>
  <p:slideViewPr>
    <p:cSldViewPr snapToGrid="0">
      <p:cViewPr varScale="1">
        <p:scale>
          <a:sx n="144" d="100"/>
          <a:sy n="144" d="100"/>
        </p:scale>
        <p:origin x="864" y="12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2024-02-18</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8T23:41:13.864"/>
    </inkml:context>
    <inkml:brush xml:id="br0">
      <inkml:brushProperty name="width" value="0.05" units="cm"/>
      <inkml:brushProperty name="height" value="0.05" units="cm"/>
      <inkml:brushProperty name="color" value="#E71224"/>
    </inkml:brush>
  </inkml:definitions>
  <inkml:trace contextRef="#ctx0" brushRef="#br0">168 48 24575,'-1'18'0,"-1"0"0,-7 31 0,-3 30 0,9-37 0,-11 59 0,13-96 0,-7 82 0,7-61 0,-1 0 0,-7 28 0,-14 133 0,18-158 0,2 0 0,1 0 0,1 34 0,2-35 0,-2 0 0,-1 0 0,-8 45 0,5-44 0,1 0 0,2 1 0,0-1 0,5 44 0,-3 56 0,-11-59 0,6-48 0,2-1 0,-2 30 0,6 632 0,-2-668 0,-1 0 0,0-1 0,-6 21 0,5-26 0,0 0 0,1-1 0,0 1 0,0 0 0,1 0 0,1 0 0,-1 1 0,1-1 0,1 0 0,0 0 0,0 0 0,3 10 0,-2-17 0,-1 1 0,1-1 0,-1 0 0,1 0 0,0 1 0,0-2 0,0 1 0,0 0 0,0 0 0,0-1 0,1 1 0,-1-1 0,0 1 0,1-1 0,-1 0 0,1 0 0,0 0 0,-1 0 0,1-1 0,0 1 0,0-1 0,5 0 0,9 2 0,0-2 0,28-3 0,-21 1 0,-9 2 0,22-3 0,-1 3 0,0 1 0,1 1 0,49 10 0,-48-6 0,-1-1 0,2-2 0,-1-2 0,43-4 0,6 0 0,-65 2 0,-1-1 0,29-7 0,-27 5 0,-1 1 0,27-2 0,469 6 0,-500-2 0,-1 0 0,33-9 0,29-2 0,99 14 0,68-4 0,-162-9 0,-49 5 0,58-1 0,58-5 0,4 0 0,-7 10 0,127 6 0,-191 7 0,-50-5 0,60 1 0,-69-7 0,5-1 0,0 2 0,1 1 0,50 9 0,97 13 0,82 10 0,-184-23 0,-46-6 0,52 2 0,-52-5 0,45 8 0,-45-5 0,47 1 0,-32-6 0,-15-1 0,0 2 0,0 1 0,55 10 0,-45-6 0,-1-1 0,0-2 0,1-1 0,51-6 0,4 1 0,-4 5 0,100-4 0,-107-9 0,-50 5 0,60-1 0,-41 5 0,82-13 0,-65 8 0,-42 5 0,48-10 0,-46 7 0,50-3 0,12-2 0,-87 9 0,60-11 0,0 2 0,82-1 0,-124 10 0,-1-1 0,28-6 0,-27 3 0,47-2 0,448 8 0,-501-2 0,1-1 0,31-7 0,31-3 0,479 10 0,-271 4 0,-266-3 0,0-1 0,28-7 0,-28 5 0,1 0 0,25 0 0,63 6 0,85-4 0,-193 2 0,0-1 0,0 1 0,0-1 0,0 0 0,0 0 0,0-1 0,0 1 0,-1-1 0,1 1 0,0-1 0,-1 0 0,1 0 0,-1 0 0,0 0 0,1 0 0,-1-1 0,0 1 0,-1-1 0,1 1 0,0-1 0,-1 0 0,3-5 0,2-8 0,0 1 0,-2-1 0,5-23 0,4-15 0,19-20 0,-19 49 0,-2-2 0,-1 1 0,7-35 0,-6 20 0,16-42 0,-14 46 0,14-61 0,21-162 0,-28 143 0,-10 65 0,-2-1 0,1-77 0,-11 47 0,4-116 0,10 129 0,-8 49 0,0 0 0,0-31 0,-6-68 0,4-90 0,4 181 0,-5 25 0,0 0 0,0 0 0,0 0 0,0 0 0,-1-1 0,0 1 0,0 0 0,0-5 0,-1 8 0,1-1 0,-1 1 0,0 0 0,1-1 0,-1 1 0,0 0 0,0 0 0,0 0 0,0-1 0,0 1 0,0 0 0,0 0 0,0 0 0,-1 1 0,1-1 0,0 0 0,-1 0 0,1 1 0,0-1 0,-1 0 0,1 1 0,-1 0 0,1-1 0,-1 1 0,1 0 0,-1 0 0,-1-1 0,-74-9 0,-130-2 0,184 11 0,0-2 0,-35-7 0,-2-1 0,0 1 0,35 6 0,0 0 0,-30-1 0,28 6 0,0-2 0,0-1 0,-43-9 0,30 4 0,0 3 0,0 1 0,0 1 0,-50 6 0,-4-2 0,47-3 0,0-2 0,-53-11 0,61 10 0,-1 1 0,-73 5 0,63 0 0,-54-4 0,34-10 0,49 8 0,0 0 0,-32-1 0,-10 7 0,-110 16 0,119-13 0,-1-2 0,-56-4 0,25-1 0,59 1 0,-52-10 0,52 6 0,-51-3 0,-557 9 0,613-2 0,0-1 0,-28-7 0,28 5 0,0 0 0,-27 0 0,-540 5 0,571-2 0,1-1 0,-33-7 0,-29-3 0,-39 13 0,-46-2 0,94-11 0,48 8 0,0 1 0,-29-2 0,-1173 6 0,1196 0 0,-50 10 0,49-6 0,-48 2 0,-75-10 0,-118 6 0,200 8 0,49-6 0,0-2 0,-32 2 0,-465-6 0,496 2 0,1 1 0,-29 7 0,27-4 0,1-2 0,-27 1 0,-422-5 0,449 0 0,0-1 0,-28-7 0,28 5 0,-1 0 0,-26 0 0,-16 5 0,31 0 0,0-1 0,0-1 0,1-3 0,-36-6 0,40 5-37,0 1 0,0 2 0,0 0-1,-32 4 1,14-1-1142,26-1-5647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2024-02-18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Chapter07 slide 2</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861168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4749A-05E2-E92A-24D2-58A81DA8D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31E0B-7A8B-C07D-EDCD-E9309A7FF7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C3FD5-CC96-8845-48C8-F1130CD83DBD}"/>
              </a:ext>
            </a:extLst>
          </p:cNvPr>
          <p:cNvSpPr>
            <a:spLocks noGrp="1"/>
          </p:cNvSpPr>
          <p:nvPr>
            <p:ph type="body" idx="1"/>
          </p:nvPr>
        </p:nvSpPr>
        <p:spPr/>
        <p:txBody>
          <a:bodyPr/>
          <a:lstStyle/>
          <a:p>
            <a:r>
              <a:rPr lang="en-US" dirty="0"/>
              <a:t>- Notable that the information you TELL the KB agent is likely in addition to information not in the background knowledge.</a:t>
            </a:r>
          </a:p>
          <a:p>
            <a:r>
              <a:rPr lang="en-US" dirty="0"/>
              <a:t>- Recall KRL is knowledge representation language</a:t>
            </a:r>
          </a:p>
          <a:p>
            <a:r>
              <a:rPr lang="en-US" dirty="0"/>
              <a:t>- Color blindness, lack of senses, deceivability, trauma, etc. can contribute to false perception</a:t>
            </a:r>
          </a:p>
          <a:p>
            <a:endParaRPr lang="en-US" dirty="0"/>
          </a:p>
          <a:p>
            <a:r>
              <a:rPr lang="en-US" dirty="0"/>
              <a:t>Image licensed under Creative Commons Attribution-Share Alike 4.0 International (https://creativecommons.org/licenses/by-sa/4.0/deed.en ) license, retrieved from https://commons.wikimedia.org/wiki/File:My_Five_Senses_%28Abby_the_Pup%29.jpg</a:t>
            </a:r>
          </a:p>
          <a:p>
            <a:endParaRPr lang="en-US" dirty="0"/>
          </a:p>
          <a:p>
            <a:r>
              <a:rPr lang="en-US" dirty="0"/>
              <a:t>Book Chapter 7 pg. 4, chapter07.pdf slide 5</a:t>
            </a:r>
          </a:p>
        </p:txBody>
      </p:sp>
      <p:sp>
        <p:nvSpPr>
          <p:cNvPr id="4" name="Slide Number Placeholder 3">
            <a:extLst>
              <a:ext uri="{FF2B5EF4-FFF2-40B4-BE49-F238E27FC236}">
                <a16:creationId xmlns:a16="http://schemas.microsoft.com/office/drawing/2014/main" id="{84CDCE18-5EDB-258B-682D-214D26FA1898}"/>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144523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KRL is a knowledge representation language.</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674029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7BDDE-4292-539B-2B42-596A6D8BC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F0AF80-2A2B-3033-58C7-C210A48893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CE6026-F319-AA76-6749-5DF0B5DFB15A}"/>
              </a:ext>
            </a:extLst>
          </p:cNvPr>
          <p:cNvSpPr>
            <a:spLocks noGrp="1"/>
          </p:cNvSpPr>
          <p:nvPr>
            <p:ph type="body" idx="1"/>
          </p:nvPr>
        </p:nvSpPr>
        <p:spPr/>
        <p:txBody>
          <a:bodyPr/>
          <a:lstStyle/>
          <a:p>
            <a:r>
              <a:rPr lang="en-US" dirty="0"/>
              <a:t>- In a multi-agent system, the passage of time may change the optimal action at each time interval</a:t>
            </a:r>
          </a:p>
          <a:p>
            <a:r>
              <a:rPr lang="en-US" dirty="0"/>
              <a:t>- A KB agent may theoretically derive an instant solve for a problem but be unable to execute it due to action cost.</a:t>
            </a:r>
          </a:p>
          <a:p>
            <a:r>
              <a:rPr lang="en-US" dirty="0"/>
              <a:t>- A positive performance measure generally indicates good behavior or goal accomplishment, like trophies and good grades</a:t>
            </a:r>
          </a:p>
          <a:p>
            <a:r>
              <a:rPr lang="en-US" dirty="0"/>
              <a:t>- A negative performance measure generally indicates bad behavior or failure, like being eaten or dying</a:t>
            </a:r>
          </a:p>
          <a:p>
            <a:endParaRPr lang="en-US" dirty="0"/>
          </a:p>
          <a:p>
            <a:r>
              <a:rPr lang="en-US" dirty="0"/>
              <a:t>Book Chapter 7 pg. 3-4, chapter07.pdf slide 5</a:t>
            </a:r>
          </a:p>
        </p:txBody>
      </p:sp>
      <p:sp>
        <p:nvSpPr>
          <p:cNvPr id="4" name="Slide Number Placeholder 3">
            <a:extLst>
              <a:ext uri="{FF2B5EF4-FFF2-40B4-BE49-F238E27FC236}">
                <a16:creationId xmlns:a16="http://schemas.microsoft.com/office/drawing/2014/main" id="{299AC112-F075-900E-65CC-96EA98252178}"/>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42584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72D2A-9E34-B951-7E59-AB558C895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4C284-DF8B-66E2-5153-8C9BC6EC7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75063D-28F5-3A05-4C4A-2FB3E63818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CA563-A020-764C-E150-640BEEFCB83C}"/>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216333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WHAT EACH PART OF THE ALGORITHM MAKES USE OF AND HOW IT IS FORMATTED</a:t>
            </a:r>
          </a:p>
          <a:p>
            <a:endParaRPr lang="en-US" dirty="0"/>
          </a:p>
          <a:p>
            <a:r>
              <a:rPr lang="en-US" dirty="0"/>
              <a:t>- Perceive from sensors</a:t>
            </a:r>
          </a:p>
          <a:p>
            <a:r>
              <a:rPr lang="en-US" dirty="0"/>
              <a:t>- Express the perception through the KRL</a:t>
            </a:r>
          </a:p>
          <a:p>
            <a:r>
              <a:rPr lang="en-US" dirty="0"/>
              <a:t>- Tell the perception to the KB</a:t>
            </a:r>
          </a:p>
          <a:p>
            <a:r>
              <a:rPr lang="en-US" dirty="0"/>
              <a:t>- Ask the agent to derive an action with the KB and current time</a:t>
            </a:r>
          </a:p>
          <a:p>
            <a:r>
              <a:rPr lang="en-US" dirty="0"/>
              <a:t>- Express that action through the KRL</a:t>
            </a:r>
          </a:p>
          <a:p>
            <a:r>
              <a:rPr lang="en-US" dirty="0"/>
              <a:t>- Tell the action to the KB</a:t>
            </a:r>
          </a:p>
          <a:p>
            <a:r>
              <a:rPr lang="en-US" dirty="0"/>
              <a:t>- Increment the time variable (passage of time)</a:t>
            </a:r>
          </a:p>
          <a:p>
            <a:r>
              <a:rPr lang="en-US" dirty="0"/>
              <a:t>- Return that action to be executed by the actuators</a:t>
            </a:r>
          </a:p>
          <a:p>
            <a:endParaRPr lang="en-US" dirty="0"/>
          </a:p>
          <a:p>
            <a:r>
              <a:rPr lang="en-US" dirty="0"/>
              <a:t>Algorithm taken from chapter07.pdf, slide 4</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83914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9D961-8843-D6C5-B6C0-D1DB09F7A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CC5D0-0B4A-24C0-B9CF-7329FDCB64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EA8A0-F732-B226-B35B-53BE3374089A}"/>
              </a:ext>
            </a:extLst>
          </p:cNvPr>
          <p:cNvSpPr>
            <a:spLocks noGrp="1"/>
          </p:cNvSpPr>
          <p:nvPr>
            <p:ph type="body" idx="1"/>
          </p:nvPr>
        </p:nvSpPr>
        <p:spPr/>
        <p:txBody>
          <a:bodyPr/>
          <a:lstStyle/>
          <a:p>
            <a:r>
              <a:rPr lang="en-US" dirty="0"/>
              <a:t>Chapter07.pdf slide 5, Chapter 7 pgs. 3-6</a:t>
            </a:r>
          </a:p>
        </p:txBody>
      </p:sp>
      <p:sp>
        <p:nvSpPr>
          <p:cNvPr id="4" name="Slide Number Placeholder 3">
            <a:extLst>
              <a:ext uri="{FF2B5EF4-FFF2-40B4-BE49-F238E27FC236}">
                <a16:creationId xmlns:a16="http://schemas.microsoft.com/office/drawing/2014/main" id="{3BB5BAA3-71C1-B8D3-E2D1-5B7CC4689327}"/>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010692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94142-FF88-7605-BC97-175FE2A72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2DB3B-16DE-3FE9-C40F-AA38E1E35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B44711-3580-948E-5800-E357B8CA83FC}"/>
              </a:ext>
            </a:extLst>
          </p:cNvPr>
          <p:cNvSpPr>
            <a:spLocks noGrp="1"/>
          </p:cNvSpPr>
          <p:nvPr>
            <p:ph type="body" idx="1"/>
          </p:nvPr>
        </p:nvSpPr>
        <p:spPr/>
        <p:txBody>
          <a:bodyPr/>
          <a:lstStyle/>
          <a:p>
            <a:r>
              <a:rPr lang="en-US" dirty="0"/>
              <a:t>- Episodic means each “turn” perception and action is not standalone, each action affects the next, the state of the world is continuous, etc.</a:t>
            </a:r>
          </a:p>
          <a:p>
            <a:endParaRPr lang="en-US" dirty="0"/>
          </a:p>
          <a:p>
            <a:r>
              <a:rPr lang="en-US" dirty="0"/>
              <a:t>Chapter07.pdf slide 12</a:t>
            </a:r>
          </a:p>
        </p:txBody>
      </p:sp>
      <p:sp>
        <p:nvSpPr>
          <p:cNvPr id="4" name="Slide Number Placeholder 3">
            <a:extLst>
              <a:ext uri="{FF2B5EF4-FFF2-40B4-BE49-F238E27FC236}">
                <a16:creationId xmlns:a16="http://schemas.microsoft.com/office/drawing/2014/main" id="{A08064EC-EAE8-CC49-9CF5-528298C6D4FC}"/>
              </a:ext>
            </a:extLst>
          </p:cNvPr>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3730201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FE2BB-6C02-684B-BC54-6F7F14E0D6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20E90-4736-067C-453A-5FB84FE4D5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05B85-579A-C43B-4D53-C61B5123CAF3}"/>
              </a:ext>
            </a:extLst>
          </p:cNvPr>
          <p:cNvSpPr>
            <a:spLocks noGrp="1"/>
          </p:cNvSpPr>
          <p:nvPr>
            <p:ph type="body" idx="1"/>
          </p:nvPr>
        </p:nvSpPr>
        <p:spPr/>
        <p:txBody>
          <a:bodyPr/>
          <a:lstStyle/>
          <a:p>
            <a:r>
              <a:rPr lang="en-US" dirty="0"/>
              <a:t>- Wumpus World has been covered extensively in class, so if there are no questions on Wumpus World I will continue.</a:t>
            </a:r>
          </a:p>
        </p:txBody>
      </p:sp>
      <p:sp>
        <p:nvSpPr>
          <p:cNvPr id="4" name="Slide Number Placeholder 3">
            <a:extLst>
              <a:ext uri="{FF2B5EF4-FFF2-40B4-BE49-F238E27FC236}">
                <a16:creationId xmlns:a16="http://schemas.microsoft.com/office/drawing/2014/main" id="{207C5E53-3D99-2850-C92F-383A197D5F5D}"/>
              </a:ext>
            </a:extLst>
          </p:cNvPr>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2956790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B2972-E180-EA0E-49ED-8B90C247CA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31C81-50F9-9DF2-3A75-8D968A66A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91964-1171-4687-FD07-40DB61A94AA4}"/>
              </a:ext>
            </a:extLst>
          </p:cNvPr>
          <p:cNvSpPr>
            <a:spLocks noGrp="1"/>
          </p:cNvSpPr>
          <p:nvPr>
            <p:ph type="body" idx="1"/>
          </p:nvPr>
        </p:nvSpPr>
        <p:spPr/>
        <p:txBody>
          <a:bodyPr/>
          <a:lstStyle/>
          <a:p>
            <a:r>
              <a:rPr lang="en-US" dirty="0"/>
              <a:t>*Fuzzy logic allows for degrees of truth</a:t>
            </a:r>
          </a:p>
          <a:p>
            <a:endParaRPr lang="en-US" dirty="0"/>
          </a:p>
          <a:p>
            <a:r>
              <a:rPr lang="en-US" dirty="0"/>
              <a:t>Chapter07.pdf slide 22, Chapter 7 pg. 7</a:t>
            </a:r>
          </a:p>
        </p:txBody>
      </p:sp>
      <p:sp>
        <p:nvSpPr>
          <p:cNvPr id="4" name="Slide Number Placeholder 3">
            <a:extLst>
              <a:ext uri="{FF2B5EF4-FFF2-40B4-BE49-F238E27FC236}">
                <a16:creationId xmlns:a16="http://schemas.microsoft.com/office/drawing/2014/main" id="{8FD756A2-4383-2C2E-3FCA-7CFF826E448B}"/>
              </a:ext>
            </a:extLst>
          </p:cNvPr>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1939177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16D44-90D0-D80E-0B16-15C432046E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D2E51-186E-1AF2-D152-7C088F36B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DA75E3-D021-EF44-752D-524F3A96C1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Chapter07.pdf slide 22, Chapter 7 pg. 7</a:t>
            </a:r>
          </a:p>
          <a:p>
            <a:endParaRPr lang="en-US" dirty="0"/>
          </a:p>
        </p:txBody>
      </p:sp>
      <p:sp>
        <p:nvSpPr>
          <p:cNvPr id="4" name="Slide Number Placeholder 3">
            <a:extLst>
              <a:ext uri="{FF2B5EF4-FFF2-40B4-BE49-F238E27FC236}">
                <a16:creationId xmlns:a16="http://schemas.microsoft.com/office/drawing/2014/main" id="{D7A9FE1E-04FD-6773-524E-B0D961C540D4}"/>
              </a:ext>
            </a:extLst>
          </p:cNvPr>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661263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 Chapter 7 pg. 1</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228794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05C16-7915-774D-5AA7-C454FB319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C492C-2541-3893-138C-42A672839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F40B7B-3316-B605-7CA9-EF33EB54C2BA}"/>
              </a:ext>
            </a:extLst>
          </p:cNvPr>
          <p:cNvSpPr>
            <a:spLocks noGrp="1"/>
          </p:cNvSpPr>
          <p:nvPr>
            <p:ph type="body" idx="1"/>
          </p:nvPr>
        </p:nvSpPr>
        <p:spPr/>
        <p:txBody>
          <a:bodyPr/>
          <a:lstStyle/>
          <a:p>
            <a:r>
              <a:rPr lang="en-US" dirty="0"/>
              <a:t>Chapter07.pdf slide 22, Chapter 7 pg. 7</a:t>
            </a:r>
          </a:p>
        </p:txBody>
      </p:sp>
      <p:sp>
        <p:nvSpPr>
          <p:cNvPr id="4" name="Slide Number Placeholder 3">
            <a:extLst>
              <a:ext uri="{FF2B5EF4-FFF2-40B4-BE49-F238E27FC236}">
                <a16:creationId xmlns:a16="http://schemas.microsoft.com/office/drawing/2014/main" id="{50977F71-281E-6391-988D-13653FB59AAA}"/>
              </a:ext>
            </a:extLst>
          </p:cNvPr>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1789155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64AF1-4C90-BE3D-87C9-31653FB09A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61F2D-EBF1-CB16-8802-121FC268D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CC56F-4065-B517-79EB-6053F15D5E9F}"/>
              </a:ext>
            </a:extLst>
          </p:cNvPr>
          <p:cNvSpPr>
            <a:spLocks noGrp="1"/>
          </p:cNvSpPr>
          <p:nvPr>
            <p:ph type="body" idx="1"/>
          </p:nvPr>
        </p:nvSpPr>
        <p:spPr/>
        <p:txBody>
          <a:bodyPr/>
          <a:lstStyle/>
          <a:p>
            <a:r>
              <a:rPr lang="en-US" dirty="0"/>
              <a:t>Chapter07.pdf slide 22, Chapter 7 pg. 7</a:t>
            </a:r>
          </a:p>
        </p:txBody>
      </p:sp>
      <p:sp>
        <p:nvSpPr>
          <p:cNvPr id="4" name="Slide Number Placeholder 3">
            <a:extLst>
              <a:ext uri="{FF2B5EF4-FFF2-40B4-BE49-F238E27FC236}">
                <a16:creationId xmlns:a16="http://schemas.microsoft.com/office/drawing/2014/main" id="{4D82DACD-F959-4DAE-FD36-E8BC99D6B241}"/>
              </a:ext>
            </a:extLst>
          </p:cNvPr>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2178657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D5086-E476-0566-EA7E-7D4B013558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A5037-70E3-69A3-1A54-ADA132A63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F596C-9FB2-56A0-0790-6F3C572F30D7}"/>
              </a:ext>
            </a:extLst>
          </p:cNvPr>
          <p:cNvSpPr>
            <a:spLocks noGrp="1"/>
          </p:cNvSpPr>
          <p:nvPr>
            <p:ph type="body" idx="1"/>
          </p:nvPr>
        </p:nvSpPr>
        <p:spPr/>
        <p:txBody>
          <a:bodyPr/>
          <a:lstStyle/>
          <a:p>
            <a:r>
              <a:rPr lang="en-US" dirty="0"/>
              <a:t>Chapter07.pdf slide 26-30, Chapter 7 pg. 7-8</a:t>
            </a:r>
          </a:p>
        </p:txBody>
      </p:sp>
      <p:sp>
        <p:nvSpPr>
          <p:cNvPr id="4" name="Slide Number Placeholder 3">
            <a:extLst>
              <a:ext uri="{FF2B5EF4-FFF2-40B4-BE49-F238E27FC236}">
                <a16:creationId xmlns:a16="http://schemas.microsoft.com/office/drawing/2014/main" id="{085DEA4C-B293-4E49-6942-FBA15FC6D808}"/>
              </a:ext>
            </a:extLst>
          </p:cNvPr>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644795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2CC78-28E1-849A-1C50-7B02DC1035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1F7EC-40B9-18DA-E7C8-745C249EF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73EB7-601D-6FAA-815C-FE2854F4768C}"/>
              </a:ext>
            </a:extLst>
          </p:cNvPr>
          <p:cNvSpPr>
            <a:spLocks noGrp="1"/>
          </p:cNvSpPr>
          <p:nvPr>
            <p:ph type="body" idx="1"/>
          </p:nvPr>
        </p:nvSpPr>
        <p:spPr/>
        <p:txBody>
          <a:bodyPr/>
          <a:lstStyle/>
          <a:p>
            <a:r>
              <a:rPr lang="en-US" dirty="0"/>
              <a:t>Chapter07.pdf slide 26-30, Chapter 7 pg. 7-8</a:t>
            </a:r>
          </a:p>
        </p:txBody>
      </p:sp>
      <p:sp>
        <p:nvSpPr>
          <p:cNvPr id="4" name="Slide Number Placeholder 3">
            <a:extLst>
              <a:ext uri="{FF2B5EF4-FFF2-40B4-BE49-F238E27FC236}">
                <a16:creationId xmlns:a16="http://schemas.microsoft.com/office/drawing/2014/main" id="{1AF7D1AC-7970-0F68-D35F-59B0CD4D01CA}"/>
              </a:ext>
            </a:extLst>
          </p:cNvPr>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567917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7637D-2DCB-D78F-03FD-F8928B697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3A6C1-01B9-A2A7-F859-039637A792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013D8-46A5-9A64-8CA9-7617F30DE20E}"/>
              </a:ext>
            </a:extLst>
          </p:cNvPr>
          <p:cNvSpPr>
            <a:spLocks noGrp="1"/>
          </p:cNvSpPr>
          <p:nvPr>
            <p:ph type="body" idx="1"/>
          </p:nvPr>
        </p:nvSpPr>
        <p:spPr/>
        <p:txBody>
          <a:bodyPr/>
          <a:lstStyle/>
          <a:p>
            <a:r>
              <a:rPr lang="en-US" dirty="0"/>
              <a:t>Chapter07.pdf slide 26-30, Chapter 7 pg. 7-8</a:t>
            </a:r>
          </a:p>
        </p:txBody>
      </p:sp>
      <p:sp>
        <p:nvSpPr>
          <p:cNvPr id="4" name="Slide Number Placeholder 3">
            <a:extLst>
              <a:ext uri="{FF2B5EF4-FFF2-40B4-BE49-F238E27FC236}">
                <a16:creationId xmlns:a16="http://schemas.microsoft.com/office/drawing/2014/main" id="{69F3023E-9AE5-4EC9-3B0B-C51E7E084EF5}"/>
              </a:ext>
            </a:extLst>
          </p:cNvPr>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576254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7F115-A686-A62F-0F13-9DB8B4038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9D497-F155-36DE-96D5-615C3793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91C8DE-B49D-B51C-B5CD-5973083544DB}"/>
              </a:ext>
            </a:extLst>
          </p:cNvPr>
          <p:cNvSpPr>
            <a:spLocks noGrp="1"/>
          </p:cNvSpPr>
          <p:nvPr>
            <p:ph type="body" idx="1"/>
          </p:nvPr>
        </p:nvSpPr>
        <p:spPr/>
        <p:txBody>
          <a:bodyPr/>
          <a:lstStyle/>
          <a:p>
            <a:r>
              <a:rPr lang="en-US" dirty="0"/>
              <a:t>Chapter07.pdf slide 26-30, Chapter 7 pg. 7-8</a:t>
            </a:r>
          </a:p>
        </p:txBody>
      </p:sp>
      <p:sp>
        <p:nvSpPr>
          <p:cNvPr id="4" name="Slide Number Placeholder 3">
            <a:extLst>
              <a:ext uri="{FF2B5EF4-FFF2-40B4-BE49-F238E27FC236}">
                <a16:creationId xmlns:a16="http://schemas.microsoft.com/office/drawing/2014/main" id="{92186B6E-1C96-B209-D768-3658A8B0B43C}"/>
              </a:ext>
            </a:extLst>
          </p:cNvPr>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4003715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866EE-F439-EDC3-721A-1D2A47CF9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86892-AE81-9448-1A78-A843EE964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DFB1C-6082-1D1B-4E57-5F3685F33FAF}"/>
              </a:ext>
            </a:extLst>
          </p:cNvPr>
          <p:cNvSpPr>
            <a:spLocks noGrp="1"/>
          </p:cNvSpPr>
          <p:nvPr>
            <p:ph type="body" idx="1"/>
          </p:nvPr>
        </p:nvSpPr>
        <p:spPr/>
        <p:txBody>
          <a:bodyPr/>
          <a:lstStyle/>
          <a:p>
            <a:r>
              <a:rPr lang="en-US" dirty="0"/>
              <a:t>Chapter07.pdf slide 26-30, Chapter 7 pg. 7-8</a:t>
            </a:r>
          </a:p>
        </p:txBody>
      </p:sp>
      <p:sp>
        <p:nvSpPr>
          <p:cNvPr id="4" name="Slide Number Placeholder 3">
            <a:extLst>
              <a:ext uri="{FF2B5EF4-FFF2-40B4-BE49-F238E27FC236}">
                <a16:creationId xmlns:a16="http://schemas.microsoft.com/office/drawing/2014/main" id="{AC374283-5026-D9BC-2A75-1F9AD2A6959D}"/>
              </a:ext>
            </a:extLst>
          </p:cNvPr>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993291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4579D-C633-410C-B2DD-9400397AB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994BA-4E95-CF97-2298-38E1375E1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2B569-E772-1FEB-C6C3-4F9BC50BD4B3}"/>
              </a:ext>
            </a:extLst>
          </p:cNvPr>
          <p:cNvSpPr>
            <a:spLocks noGrp="1"/>
          </p:cNvSpPr>
          <p:nvPr>
            <p:ph type="body" idx="1"/>
          </p:nvPr>
        </p:nvSpPr>
        <p:spPr/>
        <p:txBody>
          <a:bodyPr/>
          <a:lstStyle/>
          <a:p>
            <a:r>
              <a:rPr lang="en-US" dirty="0"/>
              <a:t>Chapter07.pdf slide 26-30, Chapter 7 pg. 7-8</a:t>
            </a:r>
          </a:p>
        </p:txBody>
      </p:sp>
      <p:sp>
        <p:nvSpPr>
          <p:cNvPr id="4" name="Slide Number Placeholder 3">
            <a:extLst>
              <a:ext uri="{FF2B5EF4-FFF2-40B4-BE49-F238E27FC236}">
                <a16:creationId xmlns:a16="http://schemas.microsoft.com/office/drawing/2014/main" id="{D69A0C2A-1B44-2C65-5B7A-9C26A7FC7A50}"/>
              </a:ext>
            </a:extLst>
          </p:cNvPr>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2433945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A5FFD-392D-841E-C8BA-D5867C3D7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12206-5B87-B186-B5B5-B09784A2B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6827D-5D1A-24B8-D81B-8109E6C11421}"/>
              </a:ext>
            </a:extLst>
          </p:cNvPr>
          <p:cNvSpPr>
            <a:spLocks noGrp="1"/>
          </p:cNvSpPr>
          <p:nvPr>
            <p:ph type="body" idx="1"/>
          </p:nvPr>
        </p:nvSpPr>
        <p:spPr/>
        <p:txBody>
          <a:bodyPr/>
          <a:lstStyle/>
          <a:p>
            <a:r>
              <a:rPr lang="en-US" dirty="0"/>
              <a:t>Book Chapter 7 pg. 8</a:t>
            </a:r>
          </a:p>
        </p:txBody>
      </p:sp>
      <p:sp>
        <p:nvSpPr>
          <p:cNvPr id="4" name="Slide Number Placeholder 3">
            <a:extLst>
              <a:ext uri="{FF2B5EF4-FFF2-40B4-BE49-F238E27FC236}">
                <a16:creationId xmlns:a16="http://schemas.microsoft.com/office/drawing/2014/main" id="{0F815E94-D623-1D6B-57D1-31A3DE43A637}"/>
              </a:ext>
            </a:extLst>
          </p:cNvPr>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2958350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B34C4-CB2C-6618-E478-827540F98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C14E1-EF35-DDCF-2948-2188011EC6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C076F-30CE-672A-2533-01C65C00912C}"/>
              </a:ext>
            </a:extLst>
          </p:cNvPr>
          <p:cNvSpPr>
            <a:spLocks noGrp="1"/>
          </p:cNvSpPr>
          <p:nvPr>
            <p:ph type="body" idx="1"/>
          </p:nvPr>
        </p:nvSpPr>
        <p:spPr/>
        <p:txBody>
          <a:bodyPr/>
          <a:lstStyle/>
          <a:p>
            <a:r>
              <a:rPr lang="en-US" dirty="0"/>
              <a:t>Book Chapter 7 pgs. 9-10, chapter07.pdf slide 31</a:t>
            </a:r>
          </a:p>
        </p:txBody>
      </p:sp>
      <p:sp>
        <p:nvSpPr>
          <p:cNvPr id="4" name="Slide Number Placeholder 3">
            <a:extLst>
              <a:ext uri="{FF2B5EF4-FFF2-40B4-BE49-F238E27FC236}">
                <a16:creationId xmlns:a16="http://schemas.microsoft.com/office/drawing/2014/main" id="{566C9154-A5C0-951E-EE3E-29CF4B2B843A}"/>
              </a:ext>
            </a:extLst>
          </p:cNvPr>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2190315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Probably important to note that humans are not entirely logical, but I digress</a:t>
            </a:r>
          </a:p>
          <a:p>
            <a:endParaRPr lang="en-US" dirty="0"/>
          </a:p>
          <a:p>
            <a:r>
              <a:rPr lang="en-US" dirty="0"/>
              <a:t>“Human Muscle System” from https://openclipart.org/detail/326556/human-muscle-system, public domain</a:t>
            </a:r>
          </a:p>
          <a:p>
            <a:endParaRPr lang="en-US" dirty="0"/>
          </a:p>
          <a:p>
            <a:r>
              <a:rPr lang="en-US" dirty="0"/>
              <a:t>GIF from “SpongeBob SquarePants” Season 3 Episode 18, fair use</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218850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32D5A-8201-6E55-E8B6-D3D035B95E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15D14-1C05-128C-5F42-28815D6DA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8DFD1-6EB9-6C82-C476-7D45CE48B18D}"/>
              </a:ext>
            </a:extLst>
          </p:cNvPr>
          <p:cNvSpPr>
            <a:spLocks noGrp="1"/>
          </p:cNvSpPr>
          <p:nvPr>
            <p:ph type="body" idx="1"/>
          </p:nvPr>
        </p:nvSpPr>
        <p:spPr/>
        <p:txBody>
          <a:bodyPr/>
          <a:lstStyle/>
          <a:p>
            <a:r>
              <a:rPr lang="en-US" dirty="0"/>
              <a:t>Book Chapter 7 pgs. 9-10, chapter07.pdf slide 31</a:t>
            </a:r>
          </a:p>
        </p:txBody>
      </p:sp>
      <p:sp>
        <p:nvSpPr>
          <p:cNvPr id="4" name="Slide Number Placeholder 3">
            <a:extLst>
              <a:ext uri="{FF2B5EF4-FFF2-40B4-BE49-F238E27FC236}">
                <a16:creationId xmlns:a16="http://schemas.microsoft.com/office/drawing/2014/main" id="{8E574772-B209-B4C9-849F-3FEF454F0470}"/>
              </a:ext>
            </a:extLst>
          </p:cNvPr>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203608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D13E5-DF48-5102-FEED-45A929F18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740A1A-7D63-8360-7915-8116BF300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19C29E-9BD3-EB13-82BA-2527D67512CD}"/>
              </a:ext>
            </a:extLst>
          </p:cNvPr>
          <p:cNvSpPr>
            <a:spLocks noGrp="1"/>
          </p:cNvSpPr>
          <p:nvPr>
            <p:ph type="body" idx="1"/>
          </p:nvPr>
        </p:nvSpPr>
        <p:spPr/>
        <p:txBody>
          <a:bodyPr/>
          <a:lstStyle/>
          <a:p>
            <a:r>
              <a:rPr lang="en-US" dirty="0"/>
              <a:t>Book Chapter 7 pgs. 9-10, chapter07.pdf slide 31</a:t>
            </a:r>
          </a:p>
        </p:txBody>
      </p:sp>
      <p:sp>
        <p:nvSpPr>
          <p:cNvPr id="4" name="Slide Number Placeholder 3">
            <a:extLst>
              <a:ext uri="{FF2B5EF4-FFF2-40B4-BE49-F238E27FC236}">
                <a16:creationId xmlns:a16="http://schemas.microsoft.com/office/drawing/2014/main" id="{502BE849-B116-6A50-DDF4-7F70A4CDD60C}"/>
              </a:ext>
            </a:extLst>
          </p:cNvPr>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19395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F61D-6F74-785D-99A0-3B7A4CA49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8E91A-4714-D361-51A0-3503C8E8E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B1886-57FC-6215-C247-2ED1C7ACDF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9-10, chapter07.pdf slide 31</a:t>
            </a:r>
          </a:p>
          <a:p>
            <a:endParaRPr lang="en-US" dirty="0"/>
          </a:p>
        </p:txBody>
      </p:sp>
      <p:sp>
        <p:nvSpPr>
          <p:cNvPr id="4" name="Slide Number Placeholder 3">
            <a:extLst>
              <a:ext uri="{FF2B5EF4-FFF2-40B4-BE49-F238E27FC236}">
                <a16:creationId xmlns:a16="http://schemas.microsoft.com/office/drawing/2014/main" id="{9B2449C3-0195-A6C9-C2C6-9C9032DB5E20}"/>
              </a:ext>
            </a:extLst>
          </p:cNvPr>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2591261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DB560-1A18-FC42-774A-F15DA0533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67DCB-8003-1E6A-816D-BB50777DE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F8581-00F4-5034-B400-9B7FBABD5DD7}"/>
              </a:ext>
            </a:extLst>
          </p:cNvPr>
          <p:cNvSpPr>
            <a:spLocks noGrp="1"/>
          </p:cNvSpPr>
          <p:nvPr>
            <p:ph type="body" idx="1"/>
          </p:nvPr>
        </p:nvSpPr>
        <p:spPr/>
        <p:txBody>
          <a:bodyPr/>
          <a:lstStyle/>
          <a:p>
            <a:r>
              <a:rPr lang="en-US" dirty="0"/>
              <a:t>Book Chapter 7 pgs. 9-10</a:t>
            </a:r>
          </a:p>
        </p:txBody>
      </p:sp>
      <p:sp>
        <p:nvSpPr>
          <p:cNvPr id="4" name="Slide Number Placeholder 3">
            <a:extLst>
              <a:ext uri="{FF2B5EF4-FFF2-40B4-BE49-F238E27FC236}">
                <a16:creationId xmlns:a16="http://schemas.microsoft.com/office/drawing/2014/main" id="{DC8D8159-E5AE-3D1F-A705-B1E9589CE134}"/>
              </a:ext>
            </a:extLst>
          </p:cNvPr>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2418289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CC776-AA4E-9D86-93B6-61B2AA8A2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63A9E-B7F7-CD3C-FC79-A5B7406AA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A9279-EA73-A68D-5727-9A184B930579}"/>
              </a:ext>
            </a:extLst>
          </p:cNvPr>
          <p:cNvSpPr>
            <a:spLocks noGrp="1"/>
          </p:cNvSpPr>
          <p:nvPr>
            <p:ph type="body" idx="1"/>
          </p:nvPr>
        </p:nvSpPr>
        <p:spPr/>
        <p:txBody>
          <a:bodyPr/>
          <a:lstStyle/>
          <a:p>
            <a:r>
              <a:rPr lang="en-US" dirty="0"/>
              <a:t>Book Chapter 7 pgs. 9-10</a:t>
            </a:r>
          </a:p>
        </p:txBody>
      </p:sp>
      <p:sp>
        <p:nvSpPr>
          <p:cNvPr id="4" name="Slide Number Placeholder 3">
            <a:extLst>
              <a:ext uri="{FF2B5EF4-FFF2-40B4-BE49-F238E27FC236}">
                <a16:creationId xmlns:a16="http://schemas.microsoft.com/office/drawing/2014/main" id="{DD2C93E1-503F-1E0F-15E4-85184FC9BFB9}"/>
              </a:ext>
            </a:extLst>
          </p:cNvPr>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158992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BB99E-D8BB-F814-37F3-C9E6DDF93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F39072-62C0-FFED-C7AB-E02F2DF9A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8935B-DC22-2B3B-1F4C-ADDC7D6DFAD5}"/>
              </a:ext>
            </a:extLst>
          </p:cNvPr>
          <p:cNvSpPr>
            <a:spLocks noGrp="1"/>
          </p:cNvSpPr>
          <p:nvPr>
            <p:ph type="body" idx="1"/>
          </p:nvPr>
        </p:nvSpPr>
        <p:spPr/>
        <p:txBody>
          <a:bodyPr/>
          <a:lstStyle/>
          <a:p>
            <a:r>
              <a:rPr lang="en-US" dirty="0"/>
              <a:t>- Proposition symbols are propositions that can be true or false. Typically these start with or are uppercase letters and contain other letters or subscriptions</a:t>
            </a:r>
          </a:p>
          <a:p>
            <a:endParaRPr lang="en-US" dirty="0"/>
          </a:p>
          <a:p>
            <a:r>
              <a:rPr lang="en-US" dirty="0"/>
              <a:t>Chapter07.pdf slide 32, Chapter 7 pg. 10</a:t>
            </a:r>
          </a:p>
        </p:txBody>
      </p:sp>
      <p:sp>
        <p:nvSpPr>
          <p:cNvPr id="4" name="Slide Number Placeholder 3">
            <a:extLst>
              <a:ext uri="{FF2B5EF4-FFF2-40B4-BE49-F238E27FC236}">
                <a16:creationId xmlns:a16="http://schemas.microsoft.com/office/drawing/2014/main" id="{7FCADA8C-88D0-F04E-0309-9166726FB653}"/>
              </a:ext>
            </a:extLst>
          </p:cNvPr>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986679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DC6C3-5D30-F0CD-CD68-6D68D006B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5197E-A928-CE89-759B-F3DA48644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703E0-A5E9-924C-CA4C-0B44C95053CD}"/>
              </a:ext>
            </a:extLst>
          </p:cNvPr>
          <p:cNvSpPr>
            <a:spLocks noGrp="1"/>
          </p:cNvSpPr>
          <p:nvPr>
            <p:ph type="body" idx="1"/>
          </p:nvPr>
        </p:nvSpPr>
        <p:spPr/>
        <p:txBody>
          <a:bodyPr/>
          <a:lstStyle/>
          <a:p>
            <a:r>
              <a:rPr lang="en-US" dirty="0"/>
              <a:t>Chapter07.pdf slide 32, Chapter 7 pg. 10</a:t>
            </a:r>
          </a:p>
        </p:txBody>
      </p:sp>
      <p:sp>
        <p:nvSpPr>
          <p:cNvPr id="4" name="Slide Number Placeholder 3">
            <a:extLst>
              <a:ext uri="{FF2B5EF4-FFF2-40B4-BE49-F238E27FC236}">
                <a16:creationId xmlns:a16="http://schemas.microsoft.com/office/drawing/2014/main" id="{A481BB8B-9D0F-2A59-06D1-C40914911295}"/>
              </a:ext>
            </a:extLst>
          </p:cNvPr>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2755791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A87B3-D0FA-9D88-C818-E11800B27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5A11CE-A277-FDC7-3A9E-D2FD63B5F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E4523-D92E-E17B-232F-64B89638E263}"/>
              </a:ext>
            </a:extLst>
          </p:cNvPr>
          <p:cNvSpPr>
            <a:spLocks noGrp="1"/>
          </p:cNvSpPr>
          <p:nvPr>
            <p:ph type="body" idx="1"/>
          </p:nvPr>
        </p:nvSpPr>
        <p:spPr/>
        <p:txBody>
          <a:bodyPr/>
          <a:lstStyle/>
          <a:p>
            <a:r>
              <a:rPr lang="en-US" dirty="0"/>
              <a:t>Chapter07.pdf slide 32-34, Chapter 7 pg. 10-12</a:t>
            </a:r>
          </a:p>
        </p:txBody>
      </p:sp>
      <p:sp>
        <p:nvSpPr>
          <p:cNvPr id="4" name="Slide Number Placeholder 3">
            <a:extLst>
              <a:ext uri="{FF2B5EF4-FFF2-40B4-BE49-F238E27FC236}">
                <a16:creationId xmlns:a16="http://schemas.microsoft.com/office/drawing/2014/main" id="{0EF3DA26-F359-C31F-08A7-A4F7829EE1A0}"/>
              </a:ext>
            </a:extLst>
          </p:cNvPr>
          <p:cNvSpPr>
            <a:spLocks noGrp="1"/>
          </p:cNvSpPr>
          <p:nvPr>
            <p:ph type="sldNum" sz="quarter" idx="5"/>
          </p:nvPr>
        </p:nvSpPr>
        <p:spPr/>
        <p:txBody>
          <a:bodyPr/>
          <a:lstStyle/>
          <a:p>
            <a:fld id="{22289C57-55D7-40A4-A101-E74FAC7A092B}" type="slidenum">
              <a:rPr lang="en-US" smtClean="0"/>
              <a:t>43</a:t>
            </a:fld>
            <a:endParaRPr lang="en-US" dirty="0"/>
          </a:p>
        </p:txBody>
      </p:sp>
    </p:spTree>
    <p:extLst>
      <p:ext uri="{BB962C8B-B14F-4D97-AF65-F5344CB8AC3E}">
        <p14:creationId xmlns:p14="http://schemas.microsoft.com/office/powerpoint/2010/main" val="30141172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9DCBC-48A8-5645-A125-98831AE37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0DCC0-2193-D757-6201-4A5806C6D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EDEC02-3F3E-4617-281F-6E39B1B3592D}"/>
              </a:ext>
            </a:extLst>
          </p:cNvPr>
          <p:cNvSpPr>
            <a:spLocks noGrp="1"/>
          </p:cNvSpPr>
          <p:nvPr>
            <p:ph type="body" idx="1"/>
          </p:nvPr>
        </p:nvSpPr>
        <p:spPr/>
        <p:txBody>
          <a:bodyPr/>
          <a:lstStyle/>
          <a:p>
            <a:r>
              <a:rPr lang="en-US" dirty="0"/>
              <a:t>Chapter07.pdf slide 32-34, Chapter 7 pg. 10-12</a:t>
            </a:r>
          </a:p>
        </p:txBody>
      </p:sp>
      <p:sp>
        <p:nvSpPr>
          <p:cNvPr id="4" name="Slide Number Placeholder 3">
            <a:extLst>
              <a:ext uri="{FF2B5EF4-FFF2-40B4-BE49-F238E27FC236}">
                <a16:creationId xmlns:a16="http://schemas.microsoft.com/office/drawing/2014/main" id="{5C2D027F-6CCB-8DAC-AF71-8C50913C6F86}"/>
              </a:ext>
            </a:extLst>
          </p:cNvPr>
          <p:cNvSpPr>
            <a:spLocks noGrp="1"/>
          </p:cNvSpPr>
          <p:nvPr>
            <p:ph type="sldNum" sz="quarter" idx="5"/>
          </p:nvPr>
        </p:nvSpPr>
        <p:spPr/>
        <p:txBody>
          <a:bodyPr/>
          <a:lstStyle/>
          <a:p>
            <a:fld id="{22289C57-55D7-40A4-A101-E74FAC7A092B}" type="slidenum">
              <a:rPr lang="en-US" smtClean="0"/>
              <a:t>44</a:t>
            </a:fld>
            <a:endParaRPr lang="en-US" dirty="0"/>
          </a:p>
        </p:txBody>
      </p:sp>
    </p:spTree>
    <p:extLst>
      <p:ext uri="{BB962C8B-B14F-4D97-AF65-F5344CB8AC3E}">
        <p14:creationId xmlns:p14="http://schemas.microsoft.com/office/powerpoint/2010/main" val="4036338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B7328-5FB3-57AB-1358-690AB50F2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F4E46-068D-26D2-7711-4B4C9AFBA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B41A43-5A6B-E0EA-FA8C-E5AD72399625}"/>
              </a:ext>
            </a:extLst>
          </p:cNvPr>
          <p:cNvSpPr>
            <a:spLocks noGrp="1"/>
          </p:cNvSpPr>
          <p:nvPr>
            <p:ph type="body" idx="1"/>
          </p:nvPr>
        </p:nvSpPr>
        <p:spPr/>
        <p:txBody>
          <a:bodyPr/>
          <a:lstStyle/>
          <a:p>
            <a:r>
              <a:rPr lang="en-US" dirty="0"/>
              <a:t>Chapter07.pdf slide 32-34, Chapter 7 pg. 10-12</a:t>
            </a:r>
          </a:p>
        </p:txBody>
      </p:sp>
      <p:sp>
        <p:nvSpPr>
          <p:cNvPr id="4" name="Slide Number Placeholder 3">
            <a:extLst>
              <a:ext uri="{FF2B5EF4-FFF2-40B4-BE49-F238E27FC236}">
                <a16:creationId xmlns:a16="http://schemas.microsoft.com/office/drawing/2014/main" id="{4538A804-15CF-06EB-CF00-B225ACE9D206}"/>
              </a:ext>
            </a:extLst>
          </p:cNvPr>
          <p:cNvSpPr>
            <a:spLocks noGrp="1"/>
          </p:cNvSpPr>
          <p:nvPr>
            <p:ph type="sldNum" sz="quarter" idx="5"/>
          </p:nvPr>
        </p:nvSpPr>
        <p:spPr/>
        <p:txBody>
          <a:bodyPr/>
          <a:lstStyle/>
          <a:p>
            <a:fld id="{22289C57-55D7-40A4-A101-E74FAC7A092B}" type="slidenum">
              <a:rPr lang="en-US" smtClean="0"/>
              <a:t>45</a:t>
            </a:fld>
            <a:endParaRPr lang="en-US" dirty="0"/>
          </a:p>
        </p:txBody>
      </p:sp>
    </p:spTree>
    <p:extLst>
      <p:ext uri="{BB962C8B-B14F-4D97-AF65-F5344CB8AC3E}">
        <p14:creationId xmlns:p14="http://schemas.microsoft.com/office/powerpoint/2010/main" val="1546077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the agent knows</a:t>
            </a:r>
          </a:p>
          <a:p>
            <a:r>
              <a:rPr lang="en-US" dirty="0"/>
              <a:t>- What the agent does based off what it knows</a:t>
            </a:r>
          </a:p>
          <a:p>
            <a:r>
              <a:rPr lang="en-US" dirty="0"/>
              <a:t>- How the agent receives what it knows</a:t>
            </a:r>
          </a:p>
          <a:p>
            <a:r>
              <a:rPr lang="en-US" dirty="0"/>
              <a:t>- What the agent does based off what it knows</a:t>
            </a:r>
          </a:p>
          <a:p>
            <a:r>
              <a:rPr lang="en-US" dirty="0"/>
              <a:t>- We’ll do a broad scope overview, then go deeper </a:t>
            </a:r>
          </a:p>
          <a:p>
            <a:endParaRPr lang="en-US" dirty="0"/>
          </a:p>
          <a:p>
            <a:r>
              <a:rPr lang="en-US" dirty="0"/>
              <a:t>Book Chapter 7 pg. 2, 4, chapter07.pdf slide 3-4</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752851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44354-F693-34BB-C33A-ACB68BADD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A885E-F063-24F9-1E06-7DAF5576E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B6369-DC52-90CE-9FDA-38068ACC432C}"/>
              </a:ext>
            </a:extLst>
          </p:cNvPr>
          <p:cNvSpPr>
            <a:spLocks noGrp="1"/>
          </p:cNvSpPr>
          <p:nvPr>
            <p:ph type="body" idx="1"/>
          </p:nvPr>
        </p:nvSpPr>
        <p:spPr/>
        <p:txBody>
          <a:bodyPr/>
          <a:lstStyle/>
          <a:p>
            <a:r>
              <a:rPr lang="en-US" dirty="0"/>
              <a:t>- This connective is only false if P is true and Q is false.</a:t>
            </a:r>
          </a:p>
          <a:p>
            <a:r>
              <a:rPr lang="en-US" dirty="0"/>
              <a:t>- All this connective checks for is if P is true, then is Q true?</a:t>
            </a:r>
          </a:p>
          <a:p>
            <a:r>
              <a:rPr lang="en-US" dirty="0"/>
              <a:t>- If P is false, we’re making no claim about implication, because something that is false can’t imply anything else</a:t>
            </a:r>
          </a:p>
          <a:p>
            <a:endParaRPr lang="en-US" dirty="0"/>
          </a:p>
          <a:p>
            <a:r>
              <a:rPr lang="en-US" dirty="0"/>
              <a:t>Chapter07.pdf slide 32-34, Chapter 7 pg. 10-12</a:t>
            </a:r>
          </a:p>
        </p:txBody>
      </p:sp>
      <p:sp>
        <p:nvSpPr>
          <p:cNvPr id="4" name="Slide Number Placeholder 3">
            <a:extLst>
              <a:ext uri="{FF2B5EF4-FFF2-40B4-BE49-F238E27FC236}">
                <a16:creationId xmlns:a16="http://schemas.microsoft.com/office/drawing/2014/main" id="{064DCB96-4064-43C2-948B-33DBF8DE7659}"/>
              </a:ext>
            </a:extLst>
          </p:cNvPr>
          <p:cNvSpPr>
            <a:spLocks noGrp="1"/>
          </p:cNvSpPr>
          <p:nvPr>
            <p:ph type="sldNum" sz="quarter" idx="5"/>
          </p:nvPr>
        </p:nvSpPr>
        <p:spPr/>
        <p:txBody>
          <a:bodyPr/>
          <a:lstStyle/>
          <a:p>
            <a:fld id="{22289C57-55D7-40A4-A101-E74FAC7A092B}" type="slidenum">
              <a:rPr lang="en-US" smtClean="0"/>
              <a:t>46</a:t>
            </a:fld>
            <a:endParaRPr lang="en-US" dirty="0"/>
          </a:p>
        </p:txBody>
      </p:sp>
    </p:spTree>
    <p:extLst>
      <p:ext uri="{BB962C8B-B14F-4D97-AF65-F5344CB8AC3E}">
        <p14:creationId xmlns:p14="http://schemas.microsoft.com/office/powerpoint/2010/main" val="137121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22714-93ED-FF34-3453-32F58CB9EA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A12EB-4C2A-3950-59BA-BF197B890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57D78-4B60-6538-10F1-F08F99E294CE}"/>
              </a:ext>
            </a:extLst>
          </p:cNvPr>
          <p:cNvSpPr>
            <a:spLocks noGrp="1"/>
          </p:cNvSpPr>
          <p:nvPr>
            <p:ph type="body" idx="1"/>
          </p:nvPr>
        </p:nvSpPr>
        <p:spPr/>
        <p:txBody>
          <a:bodyPr/>
          <a:lstStyle/>
          <a:p>
            <a:r>
              <a:rPr lang="en-US" dirty="0"/>
              <a:t>Chapter07.pdf slide 32-34, Chapter 7 pg. 10-12</a:t>
            </a:r>
          </a:p>
        </p:txBody>
      </p:sp>
      <p:sp>
        <p:nvSpPr>
          <p:cNvPr id="4" name="Slide Number Placeholder 3">
            <a:extLst>
              <a:ext uri="{FF2B5EF4-FFF2-40B4-BE49-F238E27FC236}">
                <a16:creationId xmlns:a16="http://schemas.microsoft.com/office/drawing/2014/main" id="{4BE8940D-9102-5BAA-1278-FABD75D1622B}"/>
              </a:ext>
            </a:extLst>
          </p:cNvPr>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3705298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D7957-4D29-93C6-2267-71907781A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2ADE5-F618-1D46-F88E-417F6EFE1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DB128-5A09-BD46-6952-D89F8A873DD4}"/>
              </a:ext>
            </a:extLst>
          </p:cNvPr>
          <p:cNvSpPr>
            <a:spLocks noGrp="1"/>
          </p:cNvSpPr>
          <p:nvPr>
            <p:ph type="body" idx="1"/>
          </p:nvPr>
        </p:nvSpPr>
        <p:spPr/>
        <p:txBody>
          <a:bodyPr/>
          <a:lstStyle/>
          <a:p>
            <a:r>
              <a:rPr lang="en-US" dirty="0"/>
              <a:t>Chapter07.pdf slide 34</a:t>
            </a:r>
          </a:p>
        </p:txBody>
      </p:sp>
      <p:sp>
        <p:nvSpPr>
          <p:cNvPr id="4" name="Slide Number Placeholder 3">
            <a:extLst>
              <a:ext uri="{FF2B5EF4-FFF2-40B4-BE49-F238E27FC236}">
                <a16:creationId xmlns:a16="http://schemas.microsoft.com/office/drawing/2014/main" id="{518FBFBD-64D4-B164-6625-8FAF7F7F538A}"/>
              </a:ext>
            </a:extLst>
          </p:cNvPr>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3262017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09B33-97D0-453F-A9B2-CC726CD1F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B6F490-CE05-FF36-61FF-8CF022371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596D2-68D1-89F9-D4F5-C875F85ECA83}"/>
              </a:ext>
            </a:extLst>
          </p:cNvPr>
          <p:cNvSpPr>
            <a:spLocks noGrp="1"/>
          </p:cNvSpPr>
          <p:nvPr>
            <p:ph type="body" idx="1"/>
          </p:nvPr>
        </p:nvSpPr>
        <p:spPr/>
        <p:txBody>
          <a:bodyPr/>
          <a:lstStyle/>
          <a:p>
            <a:r>
              <a:rPr lang="en-US" dirty="0"/>
              <a:t>Book Chapter 7 pgs. 11, chapter07.pdf slides 33</a:t>
            </a:r>
          </a:p>
        </p:txBody>
      </p:sp>
      <p:sp>
        <p:nvSpPr>
          <p:cNvPr id="4" name="Slide Number Placeholder 3">
            <a:extLst>
              <a:ext uri="{FF2B5EF4-FFF2-40B4-BE49-F238E27FC236}">
                <a16:creationId xmlns:a16="http://schemas.microsoft.com/office/drawing/2014/main" id="{FE314405-D051-4A96-FC04-3721C37B3F44}"/>
              </a:ext>
            </a:extLst>
          </p:cNvPr>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202850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24AC0-942F-B0F5-AD50-F1783A30C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42D2D-4394-91EA-C203-EEDBE7408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2EE233-A449-31DF-5DD9-73B69B41588A}"/>
              </a:ext>
            </a:extLst>
          </p:cNvPr>
          <p:cNvSpPr>
            <a:spLocks noGrp="1"/>
          </p:cNvSpPr>
          <p:nvPr>
            <p:ph type="body" idx="1"/>
          </p:nvPr>
        </p:nvSpPr>
        <p:spPr/>
        <p:txBody>
          <a:bodyPr/>
          <a:lstStyle/>
          <a:p>
            <a:r>
              <a:rPr lang="en-US" dirty="0"/>
              <a:t>Book Chapter 7 pgs. 13-15, chapter07.pdf slides 35-38</a:t>
            </a:r>
          </a:p>
        </p:txBody>
      </p:sp>
      <p:sp>
        <p:nvSpPr>
          <p:cNvPr id="4" name="Slide Number Placeholder 3">
            <a:extLst>
              <a:ext uri="{FF2B5EF4-FFF2-40B4-BE49-F238E27FC236}">
                <a16:creationId xmlns:a16="http://schemas.microsoft.com/office/drawing/2014/main" id="{0753FA43-4EBA-3ECD-6D5C-55A8BCF8308B}"/>
              </a:ext>
            </a:extLst>
          </p:cNvPr>
          <p:cNvSpPr>
            <a:spLocks noGrp="1"/>
          </p:cNvSpPr>
          <p:nvPr>
            <p:ph type="sldNum" sz="quarter" idx="5"/>
          </p:nvPr>
        </p:nvSpPr>
        <p:spPr/>
        <p:txBody>
          <a:bodyPr/>
          <a:lstStyle/>
          <a:p>
            <a:fld id="{22289C57-55D7-40A4-A101-E74FAC7A092B}" type="slidenum">
              <a:rPr lang="en-US" smtClean="0"/>
              <a:t>50</a:t>
            </a:fld>
            <a:endParaRPr lang="en-US" dirty="0"/>
          </a:p>
        </p:txBody>
      </p:sp>
    </p:spTree>
    <p:extLst>
      <p:ext uri="{BB962C8B-B14F-4D97-AF65-F5344CB8AC3E}">
        <p14:creationId xmlns:p14="http://schemas.microsoft.com/office/powerpoint/2010/main" val="3967753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2BA63-06D5-90AA-4C79-5B84DDAEE2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E0152-6469-A164-B062-DDBAC0C61B8E}"/>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a:extLst>
                  <a:ext uri="{FF2B5EF4-FFF2-40B4-BE49-F238E27FC236}">
                    <a16:creationId xmlns:a16="http://schemas.microsoft.com/office/drawing/2014/main" id="{C9D2FAB6-F6F4-2EB5-5991-755080DF03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Generate all possible models, by enumerating through all possible assignments of the proposition symbols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test all those models against all the sentences in KB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a14:m>
                <a:r>
                  <a:rPr lang="en-US" dirty="0"/>
                  <a:t>), and collect the models where KB is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check if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oMath>
                </a14:m>
                <a:r>
                  <a:rPr lang="en-US" dirty="0"/>
                  <a:t> holds for all models where KB is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a:t>
                </a:r>
                <a14:m>
                  <m:oMath xmlns:m="http://schemas.openxmlformats.org/officeDocument/2006/math">
                    <m:r>
                      <a:rPr lang="en-US" sz="1200" i="1" smtClean="0">
                        <a:latin typeface="Cambria Math" panose="02040503050406030204" pitchFamily="18" charset="0"/>
                        <a:ea typeface="Cambria Math" panose="02040503050406030204" pitchFamily="18" charset="0"/>
                      </a:rPr>
                      <m:t>𝛼</m:t>
                    </m:r>
                  </m:oMath>
                </a14:m>
                <a:r>
                  <a:rPr lang="en-US" dirty="0"/>
                  <a:t> holds for all models where KB is true, KB |= </a:t>
                </a:r>
                <a14:m>
                  <m:oMath xmlns:m="http://schemas.openxmlformats.org/officeDocument/2006/math">
                    <m:r>
                      <a:rPr lang="en-US" i="1">
                        <a:latin typeface="Cambria Math" panose="02040503050406030204" pitchFamily="18" charset="0"/>
                        <a:ea typeface="Cambria Math" panose="02040503050406030204" pitchFamily="18" charset="0"/>
                      </a:rPr>
                      <m:t>𝛼</m:t>
                    </m:r>
                  </m:oMath>
                </a14:m>
                <a:endParaRPr lang="en-US" dirty="0"/>
              </a:p>
              <a:p>
                <a:endParaRPr lang="en-US" dirty="0"/>
              </a:p>
              <a:p>
                <a:r>
                  <a:rPr lang="en-US" dirty="0"/>
                  <a:t>Book Chapter 7 pgs. 13-15, chapter07.pdf slides 35-38</a:t>
                </a:r>
              </a:p>
            </p:txBody>
          </p:sp>
        </mc:Choice>
        <mc:Fallback>
          <p:sp>
            <p:nvSpPr>
              <p:cNvPr id="3" name="Notes Placeholder 2">
                <a:extLst>
                  <a:ext uri="{FF2B5EF4-FFF2-40B4-BE49-F238E27FC236}">
                    <a16:creationId xmlns:a16="http://schemas.microsoft.com/office/drawing/2014/main" id="{C9D2FAB6-F6F4-2EB5-5991-755080DF03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Generate all possible models, by enumerating through all possible assignments of the proposition symbols (</a:t>
                </a:r>
                <a:r>
                  <a:rPr lang="en-US" b="0" i="0">
                    <a:latin typeface="Cambria Math" panose="02040503050406030204" pitchFamily="18" charset="0"/>
                  </a:rPr>
                  <a:t>𝑃_𝑖</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test all those models against all the sentences in KB (</a:t>
                </a:r>
                <a:r>
                  <a:rPr lang="en-US" b="0" i="0">
                    <a:latin typeface="Cambria Math" panose="02040503050406030204" pitchFamily="18" charset="0"/>
                  </a:rPr>
                  <a:t>𝑆_𝑖</a:t>
                </a:r>
                <a:r>
                  <a:rPr lang="en-US" dirty="0"/>
                  <a:t>), and collect the models where KB is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 check if </a:t>
                </a:r>
                <a:r>
                  <a:rPr lang="en-US" sz="1200" i="0">
                    <a:latin typeface="Cambria Math" panose="02040503050406030204" pitchFamily="18" charset="0"/>
                    <a:ea typeface="Cambria Math" panose="02040503050406030204" pitchFamily="18" charset="0"/>
                  </a:rPr>
                  <a:t>𝛼</a:t>
                </a:r>
                <a:r>
                  <a:rPr lang="en-US" dirty="0"/>
                  <a:t> holds for all models where KB is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a:t>
                </a:r>
                <a:r>
                  <a:rPr lang="en-US" sz="1200" i="0">
                    <a:latin typeface="Cambria Math" panose="02040503050406030204" pitchFamily="18" charset="0"/>
                    <a:ea typeface="Cambria Math" panose="02040503050406030204" pitchFamily="18" charset="0"/>
                  </a:rPr>
                  <a:t>𝛼</a:t>
                </a:r>
                <a:r>
                  <a:rPr lang="en-US" dirty="0"/>
                  <a:t> holds for all models where KB is true, KB |= </a:t>
                </a:r>
                <a:r>
                  <a:rPr lang="en-US" i="0">
                    <a:latin typeface="Cambria Math" panose="02040503050406030204" pitchFamily="18" charset="0"/>
                    <a:ea typeface="Cambria Math" panose="02040503050406030204" pitchFamily="18" charset="0"/>
                  </a:rPr>
                  <a:t>𝛼</a:t>
                </a:r>
                <a:endParaRPr lang="en-US" dirty="0"/>
              </a:p>
              <a:p>
                <a:endParaRPr lang="en-US" dirty="0"/>
              </a:p>
              <a:p>
                <a:r>
                  <a:rPr lang="en-US" dirty="0"/>
                  <a:t>Book Chapter 7 pgs. 13-15, chapter07.pdf slides 35-38</a:t>
                </a:r>
              </a:p>
            </p:txBody>
          </p:sp>
        </mc:Fallback>
      </mc:AlternateContent>
      <p:sp>
        <p:nvSpPr>
          <p:cNvPr id="4" name="Slide Number Placeholder 3">
            <a:extLst>
              <a:ext uri="{FF2B5EF4-FFF2-40B4-BE49-F238E27FC236}">
                <a16:creationId xmlns:a16="http://schemas.microsoft.com/office/drawing/2014/main" id="{04AC2617-C203-6678-035B-51BD9E257330}"/>
              </a:ext>
            </a:extLst>
          </p:cNvPr>
          <p:cNvSpPr>
            <a:spLocks noGrp="1"/>
          </p:cNvSpPr>
          <p:nvPr>
            <p:ph type="sldNum" sz="quarter" idx="5"/>
          </p:nvPr>
        </p:nvSpPr>
        <p:spPr/>
        <p:txBody>
          <a:bodyPr/>
          <a:lstStyle/>
          <a:p>
            <a:fld id="{22289C57-55D7-40A4-A101-E74FAC7A092B}" type="slidenum">
              <a:rPr lang="en-US" smtClean="0"/>
              <a:t>51</a:t>
            </a:fld>
            <a:endParaRPr lang="en-US" dirty="0"/>
          </a:p>
        </p:txBody>
      </p:sp>
    </p:spTree>
    <p:extLst>
      <p:ext uri="{BB962C8B-B14F-4D97-AF65-F5344CB8AC3E}">
        <p14:creationId xmlns:p14="http://schemas.microsoft.com/office/powerpoint/2010/main" val="774030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187F-6EA8-39CB-500A-BE32C8CB8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87622-9911-3A04-BC99-630BA064C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09160-62E1-890E-1E56-B1CDF72D9283}"/>
              </a:ext>
            </a:extLst>
          </p:cNvPr>
          <p:cNvSpPr>
            <a:spLocks noGrp="1"/>
          </p:cNvSpPr>
          <p:nvPr>
            <p:ph type="body" idx="1"/>
          </p:nvPr>
        </p:nvSpPr>
        <p:spPr/>
        <p:txBody>
          <a:bodyPr/>
          <a:lstStyle/>
          <a:p>
            <a:r>
              <a:rPr lang="en-US" dirty="0"/>
              <a:t>- The idea is to enumerate through every possible value of P of </a:t>
            </a:r>
            <a:r>
              <a:rPr lang="en-US" dirty="0" err="1"/>
              <a:t>i</a:t>
            </a:r>
            <a:r>
              <a:rPr lang="en-US" dirty="0"/>
              <a:t>, and create a model from each variation</a:t>
            </a:r>
          </a:p>
          <a:p>
            <a:r>
              <a:rPr lang="en-US" dirty="0"/>
              <a:t>- Then, we test all of those models to see if they’re compatible with KB</a:t>
            </a:r>
          </a:p>
          <a:p>
            <a:r>
              <a:rPr lang="en-US" dirty="0"/>
              <a:t>- Finally, we test if Alpha is true in all the models compatible with KB</a:t>
            </a:r>
          </a:p>
          <a:p>
            <a:r>
              <a:rPr lang="en-US" dirty="0"/>
              <a:t>- If all of them are true, then KB entails Alpha</a:t>
            </a:r>
          </a:p>
          <a:p>
            <a:endParaRPr lang="en-US" dirty="0"/>
          </a:p>
          <a:p>
            <a:r>
              <a:rPr lang="en-US" dirty="0"/>
              <a:t>Book Chapter 7 pgs. 13-15, chapter07.pdf slides 35-38</a:t>
            </a:r>
          </a:p>
        </p:txBody>
      </p:sp>
      <p:sp>
        <p:nvSpPr>
          <p:cNvPr id="4" name="Slide Number Placeholder 3">
            <a:extLst>
              <a:ext uri="{FF2B5EF4-FFF2-40B4-BE49-F238E27FC236}">
                <a16:creationId xmlns:a16="http://schemas.microsoft.com/office/drawing/2014/main" id="{E8A3B951-B4A2-A9B3-095E-C8BE242D0E38}"/>
              </a:ext>
            </a:extLst>
          </p:cNvPr>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3098764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1C6A0-210C-9A21-E992-E15EC7F9C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80416-6A15-33CE-5023-78F8301EC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1620F-8E8F-B2CD-3A4E-2582BE0490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13-15, chapter07.pdf slides 35-38</a:t>
            </a:r>
          </a:p>
        </p:txBody>
      </p:sp>
      <p:sp>
        <p:nvSpPr>
          <p:cNvPr id="4" name="Slide Number Placeholder 3">
            <a:extLst>
              <a:ext uri="{FF2B5EF4-FFF2-40B4-BE49-F238E27FC236}">
                <a16:creationId xmlns:a16="http://schemas.microsoft.com/office/drawing/2014/main" id="{0B3E1274-8543-1100-51EB-E43E12C1C5F1}"/>
              </a:ext>
            </a:extLst>
          </p:cNvPr>
          <p:cNvSpPr>
            <a:spLocks noGrp="1"/>
          </p:cNvSpPr>
          <p:nvPr>
            <p:ph type="sldNum" sz="quarter" idx="5"/>
          </p:nvPr>
        </p:nvSpPr>
        <p:spPr/>
        <p:txBody>
          <a:bodyPr/>
          <a:lstStyle/>
          <a:p>
            <a:fld id="{22289C57-55D7-40A4-A101-E74FAC7A092B}" type="slidenum">
              <a:rPr lang="en-US" smtClean="0"/>
              <a:t>53</a:t>
            </a:fld>
            <a:endParaRPr lang="en-US" dirty="0"/>
          </a:p>
        </p:txBody>
      </p:sp>
    </p:spTree>
    <p:extLst>
      <p:ext uri="{BB962C8B-B14F-4D97-AF65-F5344CB8AC3E}">
        <p14:creationId xmlns:p14="http://schemas.microsoft.com/office/powerpoint/2010/main" val="28259517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A0DD8-4B27-CCEF-E610-5C97FD714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B64DA-445E-C7FA-D6AD-562FA78D8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14E1A6-FA35-06E9-BDEE-1E5841FED0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we don’t need to settle for inference by enumeration, but before we got something better, we’re going to need to establish some tools first</a:t>
            </a:r>
          </a:p>
          <a:p>
            <a:endParaRPr lang="en-US" dirty="0"/>
          </a:p>
          <a:p>
            <a:r>
              <a:rPr lang="en-US" dirty="0"/>
              <a:t>Book Chapter 7 pg. 15</a:t>
            </a:r>
          </a:p>
        </p:txBody>
      </p:sp>
      <p:sp>
        <p:nvSpPr>
          <p:cNvPr id="4" name="Slide Number Placeholder 3">
            <a:extLst>
              <a:ext uri="{FF2B5EF4-FFF2-40B4-BE49-F238E27FC236}">
                <a16:creationId xmlns:a16="http://schemas.microsoft.com/office/drawing/2014/main" id="{95DF2873-2DB8-C510-1C12-37FF56D276CF}"/>
              </a:ext>
            </a:extLst>
          </p:cNvPr>
          <p:cNvSpPr>
            <a:spLocks noGrp="1"/>
          </p:cNvSpPr>
          <p:nvPr>
            <p:ph type="sldNum" sz="quarter" idx="5"/>
          </p:nvPr>
        </p:nvSpPr>
        <p:spPr/>
        <p:txBody>
          <a:bodyPr/>
          <a:lstStyle/>
          <a:p>
            <a:fld id="{22289C57-55D7-40A4-A101-E74FAC7A092B}" type="slidenum">
              <a:rPr lang="en-US" smtClean="0"/>
              <a:t>55</a:t>
            </a:fld>
            <a:endParaRPr lang="en-US" dirty="0"/>
          </a:p>
        </p:txBody>
      </p:sp>
    </p:spTree>
    <p:extLst>
      <p:ext uri="{BB962C8B-B14F-4D97-AF65-F5344CB8AC3E}">
        <p14:creationId xmlns:p14="http://schemas.microsoft.com/office/powerpoint/2010/main" val="597481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399D3-1F37-71CE-1FAF-60641DD06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ED5A5-1F80-439B-6A4D-74CCDCDA8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BB239-A742-5377-609E-F3E12E45B3D5}"/>
              </a:ext>
            </a:extLst>
          </p:cNvPr>
          <p:cNvSpPr>
            <a:spLocks noGrp="1"/>
          </p:cNvSpPr>
          <p:nvPr>
            <p:ph type="body" idx="1"/>
          </p:nvPr>
        </p:nvSpPr>
        <p:spPr/>
        <p:txBody>
          <a:bodyPr/>
          <a:lstStyle/>
          <a:p>
            <a:r>
              <a:rPr lang="en-US" dirty="0"/>
              <a:t>Book Chapter 7 pgs. 15-16, chapter07.pdf slide 39</a:t>
            </a:r>
          </a:p>
        </p:txBody>
      </p:sp>
      <p:sp>
        <p:nvSpPr>
          <p:cNvPr id="4" name="Slide Number Placeholder 3">
            <a:extLst>
              <a:ext uri="{FF2B5EF4-FFF2-40B4-BE49-F238E27FC236}">
                <a16:creationId xmlns:a16="http://schemas.microsoft.com/office/drawing/2014/main" id="{82EF96A7-DD1B-C27D-F236-D4332B859B88}"/>
              </a:ext>
            </a:extLst>
          </p:cNvPr>
          <p:cNvSpPr>
            <a:spLocks noGrp="1"/>
          </p:cNvSpPr>
          <p:nvPr>
            <p:ph type="sldNum" sz="quarter" idx="5"/>
          </p:nvPr>
        </p:nvSpPr>
        <p:spPr/>
        <p:txBody>
          <a:bodyPr/>
          <a:lstStyle/>
          <a:p>
            <a:fld id="{22289C57-55D7-40A4-A101-E74FAC7A092B}" type="slidenum">
              <a:rPr lang="en-US" smtClean="0"/>
              <a:t>56</a:t>
            </a:fld>
            <a:endParaRPr lang="en-US" dirty="0"/>
          </a:p>
        </p:txBody>
      </p:sp>
    </p:spTree>
    <p:extLst>
      <p:ext uri="{BB962C8B-B14F-4D97-AF65-F5344CB8AC3E}">
        <p14:creationId xmlns:p14="http://schemas.microsoft.com/office/powerpoint/2010/main" val="520039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8E4EB-F480-D064-C851-ABDB77ECC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04B9E6-4797-CF79-CB88-EC8A83F51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48890-2554-CAEB-D683-8BA49C741E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necessity of a formal language derives from the necessity of a computer to operate on logic. Though it is possible for computers to operate on imperfect sentences (see ChatGPT), we’re building from nothing here, so let’s not take the leap before building the bridge.</a:t>
            </a:r>
          </a:p>
          <a:p>
            <a:endParaRPr lang="en-US" dirty="0"/>
          </a:p>
          <a:p>
            <a:r>
              <a:rPr lang="en-US" dirty="0"/>
              <a:t>Book Chapter 7 pg. 2, chapter07.pdf slide 3</a:t>
            </a:r>
          </a:p>
        </p:txBody>
      </p:sp>
      <p:sp>
        <p:nvSpPr>
          <p:cNvPr id="4" name="Slide Number Placeholder 3">
            <a:extLst>
              <a:ext uri="{FF2B5EF4-FFF2-40B4-BE49-F238E27FC236}">
                <a16:creationId xmlns:a16="http://schemas.microsoft.com/office/drawing/2014/main" id="{F0B31130-AAAE-86AE-BD3A-ACA2273FB2CF}"/>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951955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8CBBF-FE86-F097-F863-CD66B103F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2C2CC-A8B7-02C9-4004-85E433972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EA0EC-B61F-BD1B-7B73-54564F2778FB}"/>
              </a:ext>
            </a:extLst>
          </p:cNvPr>
          <p:cNvSpPr>
            <a:spLocks noGrp="1"/>
          </p:cNvSpPr>
          <p:nvPr>
            <p:ph type="body" idx="1"/>
          </p:nvPr>
        </p:nvSpPr>
        <p:spPr/>
        <p:txBody>
          <a:bodyPr/>
          <a:lstStyle/>
          <a:p>
            <a:r>
              <a:rPr lang="en-US" dirty="0"/>
              <a:t>Book Chapter 7 pg. 15, chapter07.pdf slide 40</a:t>
            </a:r>
          </a:p>
        </p:txBody>
      </p:sp>
      <p:sp>
        <p:nvSpPr>
          <p:cNvPr id="4" name="Slide Number Placeholder 3">
            <a:extLst>
              <a:ext uri="{FF2B5EF4-FFF2-40B4-BE49-F238E27FC236}">
                <a16:creationId xmlns:a16="http://schemas.microsoft.com/office/drawing/2014/main" id="{C8ABE53A-4A2B-63B8-D1BD-0A77C6B6F58A}"/>
              </a:ext>
            </a:extLst>
          </p:cNvPr>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3670900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C1D12-2AEB-A58E-6370-306D943A5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7E7703-EF51-8FE5-4DDC-A00AD7604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E2210-39D3-521C-5DD7-AC85F36AF7FA}"/>
              </a:ext>
            </a:extLst>
          </p:cNvPr>
          <p:cNvSpPr>
            <a:spLocks noGrp="1"/>
          </p:cNvSpPr>
          <p:nvPr>
            <p:ph type="body" idx="1"/>
          </p:nvPr>
        </p:nvSpPr>
        <p:spPr/>
        <p:txBody>
          <a:bodyPr/>
          <a:lstStyle/>
          <a:p>
            <a:r>
              <a:rPr lang="en-US" dirty="0"/>
              <a:t>Book Chapter 7 pg. 15, chapter07.pdf slide 40</a:t>
            </a:r>
          </a:p>
        </p:txBody>
      </p:sp>
      <p:sp>
        <p:nvSpPr>
          <p:cNvPr id="4" name="Slide Number Placeholder 3">
            <a:extLst>
              <a:ext uri="{FF2B5EF4-FFF2-40B4-BE49-F238E27FC236}">
                <a16:creationId xmlns:a16="http://schemas.microsoft.com/office/drawing/2014/main" id="{DEF69717-001F-CFB8-9D33-AC1EC19E95C7}"/>
              </a:ext>
            </a:extLst>
          </p:cNvPr>
          <p:cNvSpPr>
            <a:spLocks noGrp="1"/>
          </p:cNvSpPr>
          <p:nvPr>
            <p:ph type="sldNum" sz="quarter" idx="5"/>
          </p:nvPr>
        </p:nvSpPr>
        <p:spPr/>
        <p:txBody>
          <a:bodyPr/>
          <a:lstStyle/>
          <a:p>
            <a:fld id="{22289C57-55D7-40A4-A101-E74FAC7A092B}" type="slidenum">
              <a:rPr lang="en-US" smtClean="0"/>
              <a:t>58</a:t>
            </a:fld>
            <a:endParaRPr lang="en-US" dirty="0"/>
          </a:p>
        </p:txBody>
      </p:sp>
    </p:spTree>
    <p:extLst>
      <p:ext uri="{BB962C8B-B14F-4D97-AF65-F5344CB8AC3E}">
        <p14:creationId xmlns:p14="http://schemas.microsoft.com/office/powerpoint/2010/main" val="18045970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ACD0A-D74E-F152-E07D-1767E7EF6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99A206-4AA5-3A8F-010D-D78D9DADD96A}"/>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a:extLst>
                  <a:ext uri="{FF2B5EF4-FFF2-40B4-BE49-F238E27FC236}">
                    <a16:creationId xmlns:a16="http://schemas.microsoft.com/office/drawing/2014/main" id="{416432EE-9B95-1260-D5BC-38CBCDFE23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satisfiability</a:t>
                </a:r>
                <a:r>
                  <a:rPr lang="en-US" baseline="0" dirty="0"/>
                  <a:t> to inference connection is most easily explained via the following: </a:t>
                </a:r>
                <a:r>
                  <a:rPr lang="en-US" sz="1200" dirty="0"/>
                  <a:t>(if there is no case where a model not in </a:t>
                </a:r>
                <a14:m>
                  <m:oMath xmlns:m="http://schemas.openxmlformats.org/officeDocument/2006/math">
                    <m:r>
                      <m:rPr>
                        <m:sty m:val="p"/>
                      </m:rPr>
                      <a:rPr lang="en-US" sz="1200" b="0" i="0" smtClean="0">
                        <a:latin typeface="Cambria Math" panose="02040503050406030204" pitchFamily="18" charset="0"/>
                        <a:ea typeface="Cambria Math" panose="02040503050406030204" pitchFamily="18" charset="0"/>
                      </a:rPr>
                      <m:t>M</m:t>
                    </m:r>
                    <m:d>
                      <m:dPr>
                        <m:ctrlPr>
                          <a:rPr lang="en-US" sz="1200" b="0" i="1" smtClean="0">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𝛽</m:t>
                        </m:r>
                      </m:e>
                    </m:d>
                  </m:oMath>
                </a14:m>
                <a:r>
                  <a:rPr lang="en-US" sz="1200" dirty="0"/>
                  <a:t> is in </a:t>
                </a:r>
                <a14:m>
                  <m:oMath xmlns:m="http://schemas.openxmlformats.org/officeDocument/2006/math">
                    <m:r>
                      <m:rPr>
                        <m:sty m:val="p"/>
                      </m:rPr>
                      <a:rPr lang="en-US" sz="1200">
                        <a:latin typeface="Cambria Math" panose="02040503050406030204" pitchFamily="18" charset="0"/>
                        <a:ea typeface="Cambria Math" panose="02040503050406030204" pitchFamily="18" charset="0"/>
                      </a:rPr>
                      <m:t>M</m:t>
                    </m:r>
                    <m:d>
                      <m:dPr>
                        <m:ctrlPr>
                          <a:rPr lang="en-US" sz="1200" i="1">
                            <a:latin typeface="Cambria Math" panose="02040503050406030204" pitchFamily="18" charset="0"/>
                            <a:ea typeface="Cambria Math" panose="02040503050406030204" pitchFamily="18" charset="0"/>
                          </a:rPr>
                        </m:ctrlPr>
                      </m:dPr>
                      <m:e>
                        <m:r>
                          <a:rPr lang="en-US" sz="1200" i="1">
                            <a:solidFill>
                              <a:prstClr val="black"/>
                            </a:solidFill>
                            <a:latin typeface="Cambria Math" panose="02040503050406030204" pitchFamily="18" charset="0"/>
                            <a:ea typeface="Cambria Math" panose="02040503050406030204" pitchFamily="18" charset="0"/>
                          </a:rPr>
                          <m:t>𝛼</m:t>
                        </m:r>
                      </m:e>
                    </m:d>
                  </m:oMath>
                </a14:m>
                <a:r>
                  <a:rPr lang="en-US" sz="1200" dirty="0"/>
                  <a:t>)</a:t>
                </a:r>
                <a:endParaRPr lang="en-US" dirty="0"/>
              </a:p>
              <a:p>
                <a:endParaRPr lang="en-US" dirty="0"/>
              </a:p>
              <a:p>
                <a:r>
                  <a:rPr lang="en-US" dirty="0"/>
                  <a:t>Book Chapter 7 pgs. 15-16, chapter07.pdf slides 40</a:t>
                </a:r>
              </a:p>
            </p:txBody>
          </p:sp>
        </mc:Choice>
        <mc:Fallback>
          <p:sp>
            <p:nvSpPr>
              <p:cNvPr id="3" name="Notes Placeholder 2">
                <a:extLst>
                  <a:ext uri="{FF2B5EF4-FFF2-40B4-BE49-F238E27FC236}">
                    <a16:creationId xmlns:a16="http://schemas.microsoft.com/office/drawing/2014/main" id="{416432EE-9B95-1260-D5BC-38CBCDFE23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satisfiability</a:t>
                </a:r>
                <a:r>
                  <a:rPr lang="en-US" baseline="0" dirty="0"/>
                  <a:t> to inference connection is most easily explained via the following: </a:t>
                </a:r>
                <a:r>
                  <a:rPr lang="en-US" sz="1200" dirty="0"/>
                  <a:t>(if there is no case where a model not in </a:t>
                </a:r>
                <a:r>
                  <a:rPr lang="en-US" sz="1200" b="0" i="0">
                    <a:latin typeface="Cambria Math" panose="02040503050406030204" pitchFamily="18" charset="0"/>
                    <a:ea typeface="Cambria Math" panose="02040503050406030204" pitchFamily="18" charset="0"/>
                  </a:rPr>
                  <a:t>M(</a:t>
                </a:r>
                <a:r>
                  <a:rPr lang="en-US" sz="1200" i="0">
                    <a:latin typeface="Cambria Math" panose="02040503050406030204" pitchFamily="18" charset="0"/>
                    <a:ea typeface="Cambria Math" panose="02040503050406030204" pitchFamily="18" charset="0"/>
                  </a:rPr>
                  <a:t>𝛽)</a:t>
                </a:r>
                <a:r>
                  <a:rPr lang="en-US" sz="1200" dirty="0"/>
                  <a:t> is in </a:t>
                </a:r>
                <a:r>
                  <a:rPr lang="en-US" sz="1200" i="0">
                    <a:latin typeface="Cambria Math" panose="02040503050406030204" pitchFamily="18" charset="0"/>
                    <a:ea typeface="Cambria Math" panose="02040503050406030204" pitchFamily="18" charset="0"/>
                  </a:rPr>
                  <a:t>M(</a:t>
                </a:r>
                <a:r>
                  <a:rPr lang="en-US" sz="1200" i="0">
                    <a:solidFill>
                      <a:prstClr val="black"/>
                    </a:solidFill>
                    <a:latin typeface="Cambria Math" panose="02040503050406030204" pitchFamily="18" charset="0"/>
                    <a:ea typeface="Cambria Math" panose="02040503050406030204" pitchFamily="18" charset="0"/>
                  </a:rPr>
                  <a:t>𝛼)</a:t>
                </a:r>
                <a:r>
                  <a:rPr lang="en-US" sz="1200" dirty="0"/>
                  <a:t>)</a:t>
                </a:r>
                <a:endParaRPr lang="en-US" dirty="0"/>
              </a:p>
              <a:p>
                <a:endParaRPr lang="en-US" dirty="0"/>
              </a:p>
              <a:p>
                <a:r>
                  <a:rPr lang="en-US" dirty="0"/>
                  <a:t>Book Chapter 7 pgs. 15-16, chapter07.pdf slides 40</a:t>
                </a:r>
              </a:p>
            </p:txBody>
          </p:sp>
        </mc:Fallback>
      </mc:AlternateContent>
      <p:sp>
        <p:nvSpPr>
          <p:cNvPr id="4" name="Slide Number Placeholder 3">
            <a:extLst>
              <a:ext uri="{FF2B5EF4-FFF2-40B4-BE49-F238E27FC236}">
                <a16:creationId xmlns:a16="http://schemas.microsoft.com/office/drawing/2014/main" id="{75A3BE58-D1A7-4324-F890-277FB6E660AB}"/>
              </a:ext>
            </a:extLst>
          </p:cNvPr>
          <p:cNvSpPr>
            <a:spLocks noGrp="1"/>
          </p:cNvSpPr>
          <p:nvPr>
            <p:ph type="sldNum" sz="quarter" idx="5"/>
          </p:nvPr>
        </p:nvSpPr>
        <p:spPr/>
        <p:txBody>
          <a:bodyPr/>
          <a:lstStyle/>
          <a:p>
            <a:fld id="{22289C57-55D7-40A4-A101-E74FAC7A092B}" type="slidenum">
              <a:rPr lang="en-US" smtClean="0"/>
              <a:t>59</a:t>
            </a:fld>
            <a:endParaRPr lang="en-US" dirty="0"/>
          </a:p>
        </p:txBody>
      </p:sp>
    </p:spTree>
    <p:extLst>
      <p:ext uri="{BB962C8B-B14F-4D97-AF65-F5344CB8AC3E}">
        <p14:creationId xmlns:p14="http://schemas.microsoft.com/office/powerpoint/2010/main" val="2007523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FFC8D-2AE9-D7A0-4055-3CE0243F6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7AC9D7-07FD-D670-4572-C81AAC7EB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F8F68B-1B8C-44C4-BB48-B263D3BE1F52}"/>
              </a:ext>
            </a:extLst>
          </p:cNvPr>
          <p:cNvSpPr>
            <a:spLocks noGrp="1"/>
          </p:cNvSpPr>
          <p:nvPr>
            <p:ph type="body" idx="1"/>
          </p:nvPr>
        </p:nvSpPr>
        <p:spPr/>
        <p:txBody>
          <a:bodyPr/>
          <a:lstStyle/>
          <a:p>
            <a:r>
              <a:rPr lang="en-US" dirty="0"/>
              <a:t>- Note that </a:t>
            </a:r>
            <a:r>
              <a:rPr lang="en-US" dirty="0" err="1"/>
              <a:t>sentenceTwo</a:t>
            </a:r>
            <a:r>
              <a:rPr lang="en-US" dirty="0"/>
              <a:t> is optional</a:t>
            </a:r>
          </a:p>
          <a:p>
            <a:endParaRPr lang="en-US" dirty="0"/>
          </a:p>
          <a:p>
            <a:r>
              <a:rPr lang="en-US" dirty="0"/>
              <a:t>Book Chapter 7 pg. 16-18</a:t>
            </a:r>
          </a:p>
        </p:txBody>
      </p:sp>
      <p:sp>
        <p:nvSpPr>
          <p:cNvPr id="4" name="Slide Number Placeholder 3">
            <a:extLst>
              <a:ext uri="{FF2B5EF4-FFF2-40B4-BE49-F238E27FC236}">
                <a16:creationId xmlns:a16="http://schemas.microsoft.com/office/drawing/2014/main" id="{1CFF0687-F958-C4A5-0622-9DDBC3BB4C77}"/>
              </a:ext>
            </a:extLst>
          </p:cNvPr>
          <p:cNvSpPr>
            <a:spLocks noGrp="1"/>
          </p:cNvSpPr>
          <p:nvPr>
            <p:ph type="sldNum" sz="quarter" idx="5"/>
          </p:nvPr>
        </p:nvSpPr>
        <p:spPr/>
        <p:txBody>
          <a:bodyPr/>
          <a:lstStyle/>
          <a:p>
            <a:fld id="{22289C57-55D7-40A4-A101-E74FAC7A092B}" type="slidenum">
              <a:rPr lang="en-US" smtClean="0"/>
              <a:t>60</a:t>
            </a:fld>
            <a:endParaRPr lang="en-US" dirty="0"/>
          </a:p>
        </p:txBody>
      </p:sp>
    </p:spTree>
    <p:extLst>
      <p:ext uri="{BB962C8B-B14F-4D97-AF65-F5344CB8AC3E}">
        <p14:creationId xmlns:p14="http://schemas.microsoft.com/office/powerpoint/2010/main" val="2293815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30759-3D52-0A76-C866-3C1AA2EFA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DE83D-BDEF-ECE9-66F1-9BB6162D6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5F5F9-F057-19A5-6C3A-993BF72EF6D7}"/>
              </a:ext>
            </a:extLst>
          </p:cNvPr>
          <p:cNvSpPr>
            <a:spLocks noGrp="1"/>
          </p:cNvSpPr>
          <p:nvPr>
            <p:ph type="body" idx="1"/>
          </p:nvPr>
        </p:nvSpPr>
        <p:spPr/>
        <p:txBody>
          <a:bodyPr/>
          <a:lstStyle/>
          <a:p>
            <a:r>
              <a:rPr lang="en-US" dirty="0"/>
              <a:t>Book Chapter 7 pg. 16-18</a:t>
            </a:r>
          </a:p>
        </p:txBody>
      </p:sp>
      <p:sp>
        <p:nvSpPr>
          <p:cNvPr id="4" name="Slide Number Placeholder 3">
            <a:extLst>
              <a:ext uri="{FF2B5EF4-FFF2-40B4-BE49-F238E27FC236}">
                <a16:creationId xmlns:a16="http://schemas.microsoft.com/office/drawing/2014/main" id="{BD0F2918-E9E7-6AD5-B2F2-2B8EBBCBF395}"/>
              </a:ext>
            </a:extLst>
          </p:cNvPr>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56062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B7368-C7D1-FA13-FEB8-90EFB8F7A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3E7F5-9E79-8CA5-CC48-F9D7B8ECD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9A4448-3A0A-F32B-BC3E-FAAC63E33680}"/>
              </a:ext>
            </a:extLst>
          </p:cNvPr>
          <p:cNvSpPr>
            <a:spLocks noGrp="1"/>
          </p:cNvSpPr>
          <p:nvPr>
            <p:ph type="body" idx="1"/>
          </p:nvPr>
        </p:nvSpPr>
        <p:spPr/>
        <p:txBody>
          <a:bodyPr/>
          <a:lstStyle/>
          <a:p>
            <a:r>
              <a:rPr lang="en-US" dirty="0"/>
              <a:t>- Revisit later if you want further exercise with proofs</a:t>
            </a:r>
          </a:p>
          <a:p>
            <a:endParaRPr lang="en-US" dirty="0"/>
          </a:p>
          <a:p>
            <a:r>
              <a:rPr lang="en-US" dirty="0"/>
              <a:t>Book Chapter 7 pg. 17</a:t>
            </a:r>
          </a:p>
        </p:txBody>
      </p:sp>
      <p:sp>
        <p:nvSpPr>
          <p:cNvPr id="4" name="Slide Number Placeholder 3">
            <a:extLst>
              <a:ext uri="{FF2B5EF4-FFF2-40B4-BE49-F238E27FC236}">
                <a16:creationId xmlns:a16="http://schemas.microsoft.com/office/drawing/2014/main" id="{C16AE8E0-F4A3-0F56-FD94-A9BA4F53CDEE}"/>
              </a:ext>
            </a:extLst>
          </p:cNvPr>
          <p:cNvSpPr>
            <a:spLocks noGrp="1"/>
          </p:cNvSpPr>
          <p:nvPr>
            <p:ph type="sldNum" sz="quarter" idx="5"/>
          </p:nvPr>
        </p:nvSpPr>
        <p:spPr/>
        <p:txBody>
          <a:bodyPr/>
          <a:lstStyle/>
          <a:p>
            <a:fld id="{22289C57-55D7-40A4-A101-E74FAC7A092B}" type="slidenum">
              <a:rPr lang="en-US" smtClean="0"/>
              <a:t>62</a:t>
            </a:fld>
            <a:endParaRPr lang="en-US" dirty="0"/>
          </a:p>
        </p:txBody>
      </p:sp>
    </p:spTree>
    <p:extLst>
      <p:ext uri="{BB962C8B-B14F-4D97-AF65-F5344CB8AC3E}">
        <p14:creationId xmlns:p14="http://schemas.microsoft.com/office/powerpoint/2010/main" val="27454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68408-8F46-150B-ECFC-9720028462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F09858-454A-C82C-FBA2-583B2A0B85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4FEF5-08FE-66EC-9717-923CF21250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18-28, chapter07.pdf slides 41-71</a:t>
            </a:r>
          </a:p>
        </p:txBody>
      </p:sp>
      <p:sp>
        <p:nvSpPr>
          <p:cNvPr id="4" name="Slide Number Placeholder 3">
            <a:extLst>
              <a:ext uri="{FF2B5EF4-FFF2-40B4-BE49-F238E27FC236}">
                <a16:creationId xmlns:a16="http://schemas.microsoft.com/office/drawing/2014/main" id="{3B883D71-82B2-4BCF-75FA-0796B73F083A}"/>
              </a:ext>
            </a:extLst>
          </p:cNvPr>
          <p:cNvSpPr>
            <a:spLocks noGrp="1"/>
          </p:cNvSpPr>
          <p:nvPr>
            <p:ph type="sldNum" sz="quarter" idx="5"/>
          </p:nvPr>
        </p:nvSpPr>
        <p:spPr/>
        <p:txBody>
          <a:bodyPr/>
          <a:lstStyle/>
          <a:p>
            <a:fld id="{22289C57-55D7-40A4-A101-E74FAC7A092B}" type="slidenum">
              <a:rPr lang="en-US" smtClean="0"/>
              <a:t>64</a:t>
            </a:fld>
            <a:endParaRPr lang="en-US" dirty="0"/>
          </a:p>
        </p:txBody>
      </p:sp>
    </p:spTree>
    <p:extLst>
      <p:ext uri="{BB962C8B-B14F-4D97-AF65-F5344CB8AC3E}">
        <p14:creationId xmlns:p14="http://schemas.microsoft.com/office/powerpoint/2010/main" val="593091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B759F-B3ED-4730-DFC4-B67908545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99952-1AB0-5744-4D56-C641D8EF2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CDDD3-AEFB-C90D-42EF-CEB2242500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22-23, chapter07.pdf slides 42</a:t>
            </a:r>
          </a:p>
        </p:txBody>
      </p:sp>
      <p:sp>
        <p:nvSpPr>
          <p:cNvPr id="4" name="Slide Number Placeholder 3">
            <a:extLst>
              <a:ext uri="{FF2B5EF4-FFF2-40B4-BE49-F238E27FC236}">
                <a16:creationId xmlns:a16="http://schemas.microsoft.com/office/drawing/2014/main" id="{A71518BE-17C0-59DE-31AD-594875F9313B}"/>
              </a:ext>
            </a:extLst>
          </p:cNvPr>
          <p:cNvSpPr>
            <a:spLocks noGrp="1"/>
          </p:cNvSpPr>
          <p:nvPr>
            <p:ph type="sldNum" sz="quarter" idx="5"/>
          </p:nvPr>
        </p:nvSpPr>
        <p:spPr/>
        <p:txBody>
          <a:bodyPr/>
          <a:lstStyle/>
          <a:p>
            <a:fld id="{22289C57-55D7-40A4-A101-E74FAC7A092B}" type="slidenum">
              <a:rPr lang="en-US" smtClean="0"/>
              <a:t>65</a:t>
            </a:fld>
            <a:endParaRPr lang="en-US" dirty="0"/>
          </a:p>
        </p:txBody>
      </p:sp>
    </p:spTree>
    <p:extLst>
      <p:ext uri="{BB962C8B-B14F-4D97-AF65-F5344CB8AC3E}">
        <p14:creationId xmlns:p14="http://schemas.microsoft.com/office/powerpoint/2010/main" val="11139025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8BCFD-D27C-08D1-712B-05A9175CB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6F2B5-5ABD-A9BA-7D54-5C2BA8130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67F31-7132-3754-8E01-2197398F65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Label the facts, bodies, and heads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hungry </a:t>
            </a:r>
            <a:r>
              <a:rPr lang="en-US" dirty="0" err="1"/>
              <a:t>hungry</a:t>
            </a:r>
            <a:r>
              <a:rPr lang="en-US" dirty="0"/>
              <a:t> caterpillar analogy with the head and the body, since the body can be long and the head is always one symbol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22-23, chapter07.pdf slides 42</a:t>
            </a:r>
          </a:p>
        </p:txBody>
      </p:sp>
      <p:sp>
        <p:nvSpPr>
          <p:cNvPr id="4" name="Slide Number Placeholder 3">
            <a:extLst>
              <a:ext uri="{FF2B5EF4-FFF2-40B4-BE49-F238E27FC236}">
                <a16:creationId xmlns:a16="http://schemas.microsoft.com/office/drawing/2014/main" id="{C30FAA11-351B-7A80-AA9C-5E1F7BB81398}"/>
              </a:ext>
            </a:extLst>
          </p:cNvPr>
          <p:cNvSpPr>
            <a:spLocks noGrp="1"/>
          </p:cNvSpPr>
          <p:nvPr>
            <p:ph type="sldNum" sz="quarter" idx="5"/>
          </p:nvPr>
        </p:nvSpPr>
        <p:spPr/>
        <p:txBody>
          <a:bodyPr/>
          <a:lstStyle/>
          <a:p>
            <a:fld id="{22289C57-55D7-40A4-A101-E74FAC7A092B}" type="slidenum">
              <a:rPr lang="en-US" smtClean="0"/>
              <a:t>66</a:t>
            </a:fld>
            <a:endParaRPr lang="en-US" dirty="0"/>
          </a:p>
        </p:txBody>
      </p:sp>
    </p:spTree>
    <p:extLst>
      <p:ext uri="{BB962C8B-B14F-4D97-AF65-F5344CB8AC3E}">
        <p14:creationId xmlns:p14="http://schemas.microsoft.com/office/powerpoint/2010/main" val="1002457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D5A2B-A7F8-D927-6D31-60B2F54021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D366D0-08AF-EC8A-F8C9-05CE6D72F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62A34-A56E-1566-512D-30AB9E23658A}"/>
              </a:ext>
            </a:extLst>
          </p:cNvPr>
          <p:cNvSpPr>
            <a:spLocks noGrp="1"/>
          </p:cNvSpPr>
          <p:nvPr>
            <p:ph type="body" idx="1"/>
          </p:nvPr>
        </p:nvSpPr>
        <p:spPr/>
        <p:txBody>
          <a:bodyPr/>
          <a:lstStyle/>
          <a:p>
            <a:r>
              <a:rPr lang="en-US" dirty="0"/>
              <a:t>Yes!</a:t>
            </a:r>
          </a:p>
        </p:txBody>
      </p:sp>
      <p:sp>
        <p:nvSpPr>
          <p:cNvPr id="4" name="Slide Number Placeholder 3">
            <a:extLst>
              <a:ext uri="{FF2B5EF4-FFF2-40B4-BE49-F238E27FC236}">
                <a16:creationId xmlns:a16="http://schemas.microsoft.com/office/drawing/2014/main" id="{234B69CB-28F7-BCB7-4AA7-9DF2371824D4}"/>
              </a:ext>
            </a:extLst>
          </p:cNvPr>
          <p:cNvSpPr>
            <a:spLocks noGrp="1"/>
          </p:cNvSpPr>
          <p:nvPr>
            <p:ph type="sldNum" sz="quarter" idx="5"/>
          </p:nvPr>
        </p:nvSpPr>
        <p:spPr/>
        <p:txBody>
          <a:bodyPr/>
          <a:lstStyle/>
          <a:p>
            <a:fld id="{22289C57-55D7-40A4-A101-E74FAC7A092B}" type="slidenum">
              <a:rPr lang="en-US" smtClean="0"/>
              <a:t>67</a:t>
            </a:fld>
            <a:endParaRPr lang="en-US" dirty="0"/>
          </a:p>
        </p:txBody>
      </p:sp>
    </p:spTree>
    <p:extLst>
      <p:ext uri="{BB962C8B-B14F-4D97-AF65-F5344CB8AC3E}">
        <p14:creationId xmlns:p14="http://schemas.microsoft.com/office/powerpoint/2010/main" val="1384956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Axioms are fundamental, unchangeable truths</a:t>
            </a:r>
          </a:p>
          <a:p>
            <a:r>
              <a:rPr lang="en-US" dirty="0"/>
              <a:t>- A sentence not being derived means it is taken as being given without being derived from any pre-existing sentences.</a:t>
            </a:r>
          </a:p>
          <a:p>
            <a:endParaRPr lang="en-US" dirty="0"/>
          </a:p>
          <a:p>
            <a:r>
              <a:rPr lang="en-US" dirty="0"/>
              <a:t>Book Chapter 7 pg. 2, chapter07.pdf slide 3</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2917117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EB078-D4DF-52DE-1FD4-779F1BA74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5D8D43-DD3C-85BA-C26D-FB399762C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C8CB8-762A-D75D-AC32-743DF6A22FE2}"/>
              </a:ext>
            </a:extLst>
          </p:cNvPr>
          <p:cNvSpPr>
            <a:spLocks noGrp="1"/>
          </p:cNvSpPr>
          <p:nvPr>
            <p:ph type="body" idx="1"/>
          </p:nvPr>
        </p:nvSpPr>
        <p:spPr/>
        <p:txBody>
          <a:bodyPr/>
          <a:lstStyle/>
          <a:p>
            <a:r>
              <a:rPr lang="en-US" dirty="0"/>
              <a:t>- Note that in most other books and literature, this is primarily how the Horn Clause is presented.</a:t>
            </a:r>
          </a:p>
          <a:p>
            <a:r>
              <a:rPr lang="en-US" dirty="0"/>
              <a:t>- Note all clauses in this CNF are definite clauses (a disjunction of literals where exactly one is positive).</a:t>
            </a:r>
          </a:p>
          <a:p>
            <a:r>
              <a:rPr lang="en-US" dirty="0"/>
              <a:t>- Horn clauses have one positive literal at most.</a:t>
            </a:r>
          </a:p>
          <a:p>
            <a:endParaRPr lang="en-US" dirty="0"/>
          </a:p>
          <a:p>
            <a:r>
              <a:rPr lang="en-US" dirty="0"/>
              <a:t>Book Chapter 7 pg. 16</a:t>
            </a:r>
          </a:p>
        </p:txBody>
      </p:sp>
      <p:sp>
        <p:nvSpPr>
          <p:cNvPr id="4" name="Slide Number Placeholder 3">
            <a:extLst>
              <a:ext uri="{FF2B5EF4-FFF2-40B4-BE49-F238E27FC236}">
                <a16:creationId xmlns:a16="http://schemas.microsoft.com/office/drawing/2014/main" id="{0FAA1D1F-0C54-2517-9532-AE2B6D6BE2A2}"/>
              </a:ext>
            </a:extLst>
          </p:cNvPr>
          <p:cNvSpPr>
            <a:spLocks noGrp="1"/>
          </p:cNvSpPr>
          <p:nvPr>
            <p:ph type="sldNum" sz="quarter" idx="5"/>
          </p:nvPr>
        </p:nvSpPr>
        <p:spPr/>
        <p:txBody>
          <a:bodyPr/>
          <a:lstStyle/>
          <a:p>
            <a:fld id="{22289C57-55D7-40A4-A101-E74FAC7A092B}" type="slidenum">
              <a:rPr lang="en-US" smtClean="0"/>
              <a:t>68</a:t>
            </a:fld>
            <a:endParaRPr lang="en-US" dirty="0"/>
          </a:p>
        </p:txBody>
      </p:sp>
    </p:spTree>
    <p:extLst>
      <p:ext uri="{BB962C8B-B14F-4D97-AF65-F5344CB8AC3E}">
        <p14:creationId xmlns:p14="http://schemas.microsoft.com/office/powerpoint/2010/main" val="2570011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FC647-8CBC-DE05-6828-1FC75C6CB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57B80C-8A25-1464-1F05-D6407D23F2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D3B9C-5847-0477-2DF3-199EA456FC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All this means is that if a set of sentences are true, and that set of sentences implies the sentence Beta, then Beta is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22-23, chapter07.pdf slides 42</a:t>
            </a:r>
          </a:p>
        </p:txBody>
      </p:sp>
      <p:sp>
        <p:nvSpPr>
          <p:cNvPr id="4" name="Slide Number Placeholder 3">
            <a:extLst>
              <a:ext uri="{FF2B5EF4-FFF2-40B4-BE49-F238E27FC236}">
                <a16:creationId xmlns:a16="http://schemas.microsoft.com/office/drawing/2014/main" id="{B482A991-9B1F-A401-7016-D75CACB3FB21}"/>
              </a:ext>
            </a:extLst>
          </p:cNvPr>
          <p:cNvSpPr>
            <a:spLocks noGrp="1"/>
          </p:cNvSpPr>
          <p:nvPr>
            <p:ph type="sldNum" sz="quarter" idx="5"/>
          </p:nvPr>
        </p:nvSpPr>
        <p:spPr/>
        <p:txBody>
          <a:bodyPr/>
          <a:lstStyle/>
          <a:p>
            <a:fld id="{22289C57-55D7-40A4-A101-E74FAC7A092B}" type="slidenum">
              <a:rPr lang="en-US" smtClean="0"/>
              <a:t>69</a:t>
            </a:fld>
            <a:endParaRPr lang="en-US" dirty="0"/>
          </a:p>
        </p:txBody>
      </p:sp>
    </p:spTree>
    <p:extLst>
      <p:ext uri="{BB962C8B-B14F-4D97-AF65-F5344CB8AC3E}">
        <p14:creationId xmlns:p14="http://schemas.microsoft.com/office/powerpoint/2010/main" val="13377884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A8C87-F593-25F4-32A3-F3FBD6CB6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86935-D179-A029-49F1-1F7F5F96F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32030-A4AC-0C83-A13D-E5032BDAFE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*definite clauses, a disjunction of literals of which exactly one is positive, whereas a horn clause has at MOST one positive, so a horn clause is more flexible than a definite clause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22-25, chapter07.pdf slides 43-53</a:t>
            </a:r>
          </a:p>
        </p:txBody>
      </p:sp>
      <p:sp>
        <p:nvSpPr>
          <p:cNvPr id="4" name="Slide Number Placeholder 3">
            <a:extLst>
              <a:ext uri="{FF2B5EF4-FFF2-40B4-BE49-F238E27FC236}">
                <a16:creationId xmlns:a16="http://schemas.microsoft.com/office/drawing/2014/main" id="{396FC2D9-F738-7A71-E5CA-276103633743}"/>
              </a:ext>
            </a:extLst>
          </p:cNvPr>
          <p:cNvSpPr>
            <a:spLocks noGrp="1"/>
          </p:cNvSpPr>
          <p:nvPr>
            <p:ph type="sldNum" sz="quarter" idx="5"/>
          </p:nvPr>
        </p:nvSpPr>
        <p:spPr/>
        <p:txBody>
          <a:bodyPr/>
          <a:lstStyle/>
          <a:p>
            <a:fld id="{22289C57-55D7-40A4-A101-E74FAC7A092B}" type="slidenum">
              <a:rPr lang="en-US" smtClean="0"/>
              <a:t>70</a:t>
            </a:fld>
            <a:endParaRPr lang="en-US" dirty="0"/>
          </a:p>
        </p:txBody>
      </p:sp>
    </p:spTree>
    <p:extLst>
      <p:ext uri="{BB962C8B-B14F-4D97-AF65-F5344CB8AC3E}">
        <p14:creationId xmlns:p14="http://schemas.microsoft.com/office/powerpoint/2010/main" val="3612198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52126-E602-0130-F278-FC2C3AA9F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4F2CB-6B72-C67F-9CC1-0AAD7A42C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BEBF73-3CBA-7CDC-ED57-477AF8A1E496}"/>
              </a:ext>
            </a:extLst>
          </p:cNvPr>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Recall that every sentence in this KB is an implication or a positive literal because it is in Horn Form, so all the sentences are Horn clauses. So, the premise is the conjunction of symbols that are the body of the horn clause, and the conclusion of is the single propositional symbol that is the head of the horn clause.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Every clause in the KB is assigned a counter, where the counter is the number of symbols in the premise of the clause. For that premise to be proven true, the counter needs to be reduced to 0. If it doesn’t, that means that either a literal which is supposed to be positive is not (massive issue), or we haven’t processed all of the symbols in its premise yet.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 we loop through every symbol in the KB, visiting every symbol only once, and reduce the count of any clause that has this symbol in its premise.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For any clause that has its count reduced to 0 (meaning it has been proven true), then we check if its head is our goal, because if it is, then our goal has been proven true and we can add it to the KB.</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If not, we add the head, or the conclusion of that clause to the queue of symbols to visit.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24, chapter07.pdf slide 44</a:t>
            </a:r>
          </a:p>
        </p:txBody>
      </p:sp>
      <p:sp>
        <p:nvSpPr>
          <p:cNvPr id="4" name="Slide Number Placeholder 3">
            <a:extLst>
              <a:ext uri="{FF2B5EF4-FFF2-40B4-BE49-F238E27FC236}">
                <a16:creationId xmlns:a16="http://schemas.microsoft.com/office/drawing/2014/main" id="{8B93496C-9BA5-E81D-14BF-EFCACD816E65}"/>
              </a:ext>
            </a:extLst>
          </p:cNvPr>
          <p:cNvSpPr>
            <a:spLocks noGrp="1"/>
          </p:cNvSpPr>
          <p:nvPr>
            <p:ph type="sldNum" sz="quarter" idx="5"/>
          </p:nvPr>
        </p:nvSpPr>
        <p:spPr/>
        <p:txBody>
          <a:bodyPr/>
          <a:lstStyle/>
          <a:p>
            <a:fld id="{22289C57-55D7-40A4-A101-E74FAC7A092B}" type="slidenum">
              <a:rPr lang="en-US" smtClean="0"/>
              <a:t>71</a:t>
            </a:fld>
            <a:endParaRPr lang="en-US" dirty="0"/>
          </a:p>
        </p:txBody>
      </p:sp>
    </p:spTree>
    <p:extLst>
      <p:ext uri="{BB962C8B-B14F-4D97-AF65-F5344CB8AC3E}">
        <p14:creationId xmlns:p14="http://schemas.microsoft.com/office/powerpoint/2010/main" val="21419066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BCB7A-3E3B-DCCF-5BF2-6BBF58C56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8AC10-D9EE-549E-9433-438FD8F64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9CC81-04CD-D96E-DD78-0B255C0EDC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literal queue: A &amp;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AND P =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AND B =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 AND L =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 AND L =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 =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Diagram given on chapter07.pdf 43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22-25, chapter07.pdf slides 43-53</a:t>
            </a:r>
          </a:p>
        </p:txBody>
      </p:sp>
      <p:sp>
        <p:nvSpPr>
          <p:cNvPr id="4" name="Slide Number Placeholder 3">
            <a:extLst>
              <a:ext uri="{FF2B5EF4-FFF2-40B4-BE49-F238E27FC236}">
                <a16:creationId xmlns:a16="http://schemas.microsoft.com/office/drawing/2014/main" id="{5ABDABD3-65EB-8B0D-F5BA-7CD096C5F04C}"/>
              </a:ext>
            </a:extLst>
          </p:cNvPr>
          <p:cNvSpPr>
            <a:spLocks noGrp="1"/>
          </p:cNvSpPr>
          <p:nvPr>
            <p:ph type="sldNum" sz="quarter" idx="5"/>
          </p:nvPr>
        </p:nvSpPr>
        <p:spPr/>
        <p:txBody>
          <a:bodyPr/>
          <a:lstStyle/>
          <a:p>
            <a:fld id="{22289C57-55D7-40A4-A101-E74FAC7A092B}" type="slidenum">
              <a:rPr lang="en-US" smtClean="0"/>
              <a:t>72</a:t>
            </a:fld>
            <a:endParaRPr lang="en-US" dirty="0"/>
          </a:p>
        </p:txBody>
      </p:sp>
    </p:spTree>
    <p:extLst>
      <p:ext uri="{BB962C8B-B14F-4D97-AF65-F5344CB8AC3E}">
        <p14:creationId xmlns:p14="http://schemas.microsoft.com/office/powerpoint/2010/main" val="350907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B7245-DEDA-A8B8-50E9-607B4989E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513A4B-33AB-4ED5-1468-1BDAD8EF7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36CEF-D943-8528-F85E-22F8069879D1}"/>
              </a:ext>
            </a:extLst>
          </p:cNvPr>
          <p:cNvSpPr>
            <a:spLocks noGrp="1"/>
          </p:cNvSpPr>
          <p:nvPr>
            <p:ph type="body" idx="1"/>
          </p:nvPr>
        </p:nvSpPr>
        <p:spPr/>
        <p:txBody>
          <a:bodyPr/>
          <a:lstStyle/>
          <a:p>
            <a:r>
              <a:rPr lang="en-US" dirty="0"/>
              <a:t>chapter07.pdf slide 53</a:t>
            </a:r>
          </a:p>
        </p:txBody>
      </p:sp>
      <p:sp>
        <p:nvSpPr>
          <p:cNvPr id="4" name="Slide Number Placeholder 3">
            <a:extLst>
              <a:ext uri="{FF2B5EF4-FFF2-40B4-BE49-F238E27FC236}">
                <a16:creationId xmlns:a16="http://schemas.microsoft.com/office/drawing/2014/main" id="{199CCA28-5973-1DFF-F548-CD2B4CCDC687}"/>
              </a:ext>
            </a:extLst>
          </p:cNvPr>
          <p:cNvSpPr>
            <a:spLocks noGrp="1"/>
          </p:cNvSpPr>
          <p:nvPr>
            <p:ph type="sldNum" sz="quarter" idx="5"/>
          </p:nvPr>
        </p:nvSpPr>
        <p:spPr/>
        <p:txBody>
          <a:bodyPr/>
          <a:lstStyle/>
          <a:p>
            <a:fld id="{22289C57-55D7-40A4-A101-E74FAC7A092B}" type="slidenum">
              <a:rPr lang="en-US" smtClean="0"/>
              <a:t>73</a:t>
            </a:fld>
            <a:endParaRPr lang="en-US" dirty="0"/>
          </a:p>
        </p:txBody>
      </p:sp>
    </p:spTree>
    <p:extLst>
      <p:ext uri="{BB962C8B-B14F-4D97-AF65-F5344CB8AC3E}">
        <p14:creationId xmlns:p14="http://schemas.microsoft.com/office/powerpoint/2010/main" val="8729903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73FAA-48F6-0E18-0852-EF8AD6E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22E40-192F-FEF4-C838-95C86C2E7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4B484-4D2D-955A-282F-2AC9E85AC0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24-25, chapter07.pdf slides 54-65</a:t>
            </a:r>
          </a:p>
        </p:txBody>
      </p:sp>
      <p:sp>
        <p:nvSpPr>
          <p:cNvPr id="4" name="Slide Number Placeholder 3">
            <a:extLst>
              <a:ext uri="{FF2B5EF4-FFF2-40B4-BE49-F238E27FC236}">
                <a16:creationId xmlns:a16="http://schemas.microsoft.com/office/drawing/2014/main" id="{DD966142-9D44-84DD-5F0F-19F3A1DBEEBA}"/>
              </a:ext>
            </a:extLst>
          </p:cNvPr>
          <p:cNvSpPr>
            <a:spLocks noGrp="1"/>
          </p:cNvSpPr>
          <p:nvPr>
            <p:ph type="sldNum" sz="quarter" idx="5"/>
          </p:nvPr>
        </p:nvSpPr>
        <p:spPr/>
        <p:txBody>
          <a:bodyPr/>
          <a:lstStyle/>
          <a:p>
            <a:fld id="{22289C57-55D7-40A4-A101-E74FAC7A092B}" type="slidenum">
              <a:rPr lang="en-US" smtClean="0"/>
              <a:t>74</a:t>
            </a:fld>
            <a:endParaRPr lang="en-US" dirty="0"/>
          </a:p>
        </p:txBody>
      </p:sp>
    </p:spTree>
    <p:extLst>
      <p:ext uri="{BB962C8B-B14F-4D97-AF65-F5344CB8AC3E}">
        <p14:creationId xmlns:p14="http://schemas.microsoft.com/office/powerpoint/2010/main" val="39070732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90DD6-9269-B648-A35E-C637F348F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30C23-B307-0253-EF11-A4D42CE4F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C2A86-FEC2-CAAA-161B-7968756385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probably need to reference chapter07.pdf for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24-25, chapter07.pdf slides 54-65</a:t>
            </a:r>
          </a:p>
        </p:txBody>
      </p:sp>
      <p:sp>
        <p:nvSpPr>
          <p:cNvPr id="4" name="Slide Number Placeholder 3">
            <a:extLst>
              <a:ext uri="{FF2B5EF4-FFF2-40B4-BE49-F238E27FC236}">
                <a16:creationId xmlns:a16="http://schemas.microsoft.com/office/drawing/2014/main" id="{1E636879-0CB0-6654-C9E5-4B37C4AC5B5F}"/>
              </a:ext>
            </a:extLst>
          </p:cNvPr>
          <p:cNvSpPr>
            <a:spLocks noGrp="1"/>
          </p:cNvSpPr>
          <p:nvPr>
            <p:ph type="sldNum" sz="quarter" idx="5"/>
          </p:nvPr>
        </p:nvSpPr>
        <p:spPr/>
        <p:txBody>
          <a:bodyPr/>
          <a:lstStyle/>
          <a:p>
            <a:fld id="{22289C57-55D7-40A4-A101-E74FAC7A092B}" type="slidenum">
              <a:rPr lang="en-US" smtClean="0"/>
              <a:t>75</a:t>
            </a:fld>
            <a:endParaRPr lang="en-US" dirty="0"/>
          </a:p>
        </p:txBody>
      </p:sp>
    </p:spTree>
    <p:extLst>
      <p:ext uri="{BB962C8B-B14F-4D97-AF65-F5344CB8AC3E}">
        <p14:creationId xmlns:p14="http://schemas.microsoft.com/office/powerpoint/2010/main" val="3985326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955C-96FF-59B8-C827-6BC488769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8FE74-173D-503D-AAC7-A3EFF9938E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1BC43-C3B2-5851-5E15-BE2DC63D77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Book Chapter 7 pgs. 23-25, chapter07.pdf slides 42-66</a:t>
            </a:r>
          </a:p>
        </p:txBody>
      </p:sp>
      <p:sp>
        <p:nvSpPr>
          <p:cNvPr id="4" name="Slide Number Placeholder 3">
            <a:extLst>
              <a:ext uri="{FF2B5EF4-FFF2-40B4-BE49-F238E27FC236}">
                <a16:creationId xmlns:a16="http://schemas.microsoft.com/office/drawing/2014/main" id="{7DC08DDD-75FC-281B-5CD5-033774829ECE}"/>
              </a:ext>
            </a:extLst>
          </p:cNvPr>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14987618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BA91-B7CF-6F4F-EBDE-CC40C19F3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0CE85-5751-2951-B8BB-83DAD4EBA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2C31AC-1DC9-5223-3A1E-C9C667630610}"/>
              </a:ext>
            </a:extLst>
          </p:cNvPr>
          <p:cNvSpPr>
            <a:spLocks noGrp="1"/>
          </p:cNvSpPr>
          <p:nvPr>
            <p:ph type="body" idx="1"/>
          </p:nvPr>
        </p:nvSpPr>
        <p:spPr/>
        <p:txBody>
          <a:bodyPr/>
          <a:lstStyle/>
          <a:p>
            <a:r>
              <a:rPr lang="en-US" dirty="0"/>
              <a:t>Chapter07.pdf slide 67</a:t>
            </a:r>
          </a:p>
        </p:txBody>
      </p:sp>
      <p:sp>
        <p:nvSpPr>
          <p:cNvPr id="4" name="Slide Number Placeholder 3">
            <a:extLst>
              <a:ext uri="{FF2B5EF4-FFF2-40B4-BE49-F238E27FC236}">
                <a16:creationId xmlns:a16="http://schemas.microsoft.com/office/drawing/2014/main" id="{476E9395-F472-5FB4-D037-7C3D5998B829}"/>
              </a:ext>
            </a:extLst>
          </p:cNvPr>
          <p:cNvSpPr>
            <a:spLocks noGrp="1"/>
          </p:cNvSpPr>
          <p:nvPr>
            <p:ph type="sldNum" sz="quarter" idx="5"/>
          </p:nvPr>
        </p:nvSpPr>
        <p:spPr/>
        <p:txBody>
          <a:bodyPr/>
          <a:lstStyle/>
          <a:p>
            <a:fld id="{22289C57-55D7-40A4-A101-E74FAC7A092B}" type="slidenum">
              <a:rPr lang="en-US" smtClean="0"/>
              <a:t>77</a:t>
            </a:fld>
            <a:endParaRPr lang="en-US" dirty="0"/>
          </a:p>
        </p:txBody>
      </p:sp>
    </p:spTree>
    <p:extLst>
      <p:ext uri="{BB962C8B-B14F-4D97-AF65-F5344CB8AC3E}">
        <p14:creationId xmlns:p14="http://schemas.microsoft.com/office/powerpoint/2010/main" val="1563195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51747-F6FD-5838-1280-AED1B46D7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D2897-E667-CA38-AC59-3B90BAA5D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AD3F75-33FD-36AB-862A-8BE4912DB5B4}"/>
              </a:ext>
            </a:extLst>
          </p:cNvPr>
          <p:cNvSpPr>
            <a:spLocks noGrp="1"/>
          </p:cNvSpPr>
          <p:nvPr>
            <p:ph type="body" idx="1"/>
          </p:nvPr>
        </p:nvSpPr>
        <p:spPr/>
        <p:txBody>
          <a:bodyPr/>
          <a:lstStyle/>
          <a:p>
            <a:r>
              <a:rPr lang="en-US" dirty="0"/>
              <a:t>- Human axioms are a question of religion or philosophy</a:t>
            </a:r>
          </a:p>
          <a:p>
            <a:r>
              <a:rPr lang="en-US" dirty="0"/>
              <a:t>- </a:t>
            </a:r>
            <a:r>
              <a:rPr lang="en-US" dirty="0" err="1"/>
              <a:t>TELLing</a:t>
            </a:r>
            <a:r>
              <a:rPr lang="en-US" dirty="0"/>
              <a:t> your KB that putting your hand on a hot stove is a terrible idea</a:t>
            </a:r>
          </a:p>
          <a:p>
            <a:r>
              <a:rPr lang="en-US" dirty="0"/>
              <a:t>- </a:t>
            </a:r>
            <a:r>
              <a:rPr lang="en-US" dirty="0" err="1"/>
              <a:t>ASKing</a:t>
            </a:r>
            <a:r>
              <a:rPr lang="en-US" dirty="0"/>
              <a:t> what to do when you get punched in the face</a:t>
            </a:r>
          </a:p>
        </p:txBody>
      </p:sp>
      <p:sp>
        <p:nvSpPr>
          <p:cNvPr id="4" name="Slide Number Placeholder 3">
            <a:extLst>
              <a:ext uri="{FF2B5EF4-FFF2-40B4-BE49-F238E27FC236}">
                <a16:creationId xmlns:a16="http://schemas.microsoft.com/office/drawing/2014/main" id="{FF3D3DCE-2B59-2A21-6ABD-BF69EB391565}"/>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36786269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Chapter07.pdf slide 69</a:t>
            </a:r>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7219973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C91F-5EBC-D8F1-79B8-76B29FBE1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2C492-5A2B-62A1-9B8F-84499040E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122B5D-BDF2-08E1-7827-8426D833FF13}"/>
              </a:ext>
            </a:extLst>
          </p:cNvPr>
          <p:cNvSpPr>
            <a:spLocks noGrp="1"/>
          </p:cNvSpPr>
          <p:nvPr>
            <p:ph type="body" idx="1"/>
          </p:nvPr>
        </p:nvSpPr>
        <p:spPr/>
        <p:txBody>
          <a:bodyPr/>
          <a:lstStyle/>
          <a:p>
            <a:r>
              <a:rPr lang="en-US" dirty="0" err="1"/>
              <a:t>Psuedocode</a:t>
            </a:r>
            <a:r>
              <a:rPr lang="en-US" dirty="0"/>
              <a:t> retrieved from Wikipedia on February 19, 2024: https://en.wikipedia.org/wiki/DPLL_algorithm</a:t>
            </a:r>
          </a:p>
        </p:txBody>
      </p:sp>
      <p:sp>
        <p:nvSpPr>
          <p:cNvPr id="4" name="Slide Number Placeholder 3">
            <a:extLst>
              <a:ext uri="{FF2B5EF4-FFF2-40B4-BE49-F238E27FC236}">
                <a16:creationId xmlns:a16="http://schemas.microsoft.com/office/drawing/2014/main" id="{021D4D88-7005-7415-DE7A-8BB287DC7D93}"/>
              </a:ext>
            </a:extLst>
          </p:cNvPr>
          <p:cNvSpPr>
            <a:spLocks noGrp="1"/>
          </p:cNvSpPr>
          <p:nvPr>
            <p:ph type="sldNum" sz="quarter" idx="5"/>
          </p:nvPr>
        </p:nvSpPr>
        <p:spPr/>
        <p:txBody>
          <a:bodyPr/>
          <a:lstStyle/>
          <a:p>
            <a:fld id="{22289C57-55D7-40A4-A101-E74FAC7A092B}" type="slidenum">
              <a:rPr lang="en-US" smtClean="0"/>
              <a:t>79</a:t>
            </a:fld>
            <a:endParaRPr lang="en-US" dirty="0"/>
          </a:p>
        </p:txBody>
      </p:sp>
    </p:spTree>
    <p:extLst>
      <p:ext uri="{BB962C8B-B14F-4D97-AF65-F5344CB8AC3E}">
        <p14:creationId xmlns:p14="http://schemas.microsoft.com/office/powerpoint/2010/main" val="1532340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CDE1-30D2-89F8-2945-45434D5B2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FC199-01DF-4B1E-2DE4-AE92C7A03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A6715-2AE5-F1D8-7B8D-91E4302FFB58}"/>
              </a:ext>
            </a:extLst>
          </p:cNvPr>
          <p:cNvSpPr>
            <a:spLocks noGrp="1"/>
          </p:cNvSpPr>
          <p:nvPr>
            <p:ph type="body" idx="1"/>
          </p:nvPr>
        </p:nvSpPr>
        <p:spPr/>
        <p:txBody>
          <a:bodyPr/>
          <a:lstStyle/>
          <a:p>
            <a:r>
              <a:rPr lang="en-US" dirty="0"/>
              <a:t>Chapter 7 pg. 3, chapter07.pdf slide 3</a:t>
            </a:r>
          </a:p>
        </p:txBody>
      </p:sp>
      <p:sp>
        <p:nvSpPr>
          <p:cNvPr id="4" name="Slide Number Placeholder 3">
            <a:extLst>
              <a:ext uri="{FF2B5EF4-FFF2-40B4-BE49-F238E27FC236}">
                <a16:creationId xmlns:a16="http://schemas.microsoft.com/office/drawing/2014/main" id="{E05F6F7B-26A0-97A9-E0B9-3A60E9922620}"/>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76517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782DB-F8E9-8DE3-5515-B61BF3AD5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FD7F4-FE8E-4141-3429-0A9423AC7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09028-89AA-787C-37C3-71033EC46AFE}"/>
              </a:ext>
            </a:extLst>
          </p:cNvPr>
          <p:cNvSpPr>
            <a:spLocks noGrp="1"/>
          </p:cNvSpPr>
          <p:nvPr>
            <p:ph type="body" idx="1"/>
          </p:nvPr>
        </p:nvSpPr>
        <p:spPr/>
        <p:txBody>
          <a:bodyPr/>
          <a:lstStyle/>
          <a:p>
            <a:r>
              <a:rPr lang="en-US" dirty="0"/>
              <a:t>- Knowledge level says “dig the tunnel,” implementation level describes with what tools and methodologies the tunnel will be dug</a:t>
            </a:r>
          </a:p>
          <a:p>
            <a:r>
              <a:rPr lang="en-US" dirty="0"/>
              <a:t>- Note that with the tunnel digging analogy particularly many tragedies have been caused by screwing these things up</a:t>
            </a:r>
          </a:p>
          <a:p>
            <a:endParaRPr lang="en-US" dirty="0"/>
          </a:p>
          <a:p>
            <a:r>
              <a:rPr lang="en-US" dirty="0"/>
              <a:t>Book Chapter 7 pg. 3, chapter07.pdf slide 3</a:t>
            </a:r>
          </a:p>
        </p:txBody>
      </p:sp>
      <p:sp>
        <p:nvSpPr>
          <p:cNvPr id="4" name="Slide Number Placeholder 3">
            <a:extLst>
              <a:ext uri="{FF2B5EF4-FFF2-40B4-BE49-F238E27FC236}">
                <a16:creationId xmlns:a16="http://schemas.microsoft.com/office/drawing/2014/main" id="{FEF9A87A-1356-22FB-00ED-C38243D791C4}"/>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2824008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8.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latin typeface="Heebo Medium" pitchFamily="2" charset="-79"/>
                <a:cs typeface="Heebo Medium" pitchFamily="2" charset="-79"/>
              </a:rPr>
              <a:t>Artificial intelligence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Logical Agents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E8C6-9E7A-6E4B-F1C3-CC3465958424}"/>
              </a:ext>
            </a:extLst>
          </p:cNvPr>
          <p:cNvSpPr>
            <a:spLocks noGrp="1"/>
          </p:cNvSpPr>
          <p:nvPr>
            <p:ph type="title"/>
          </p:nvPr>
        </p:nvSpPr>
        <p:spPr/>
        <p:txBody>
          <a:bodyPr/>
          <a:lstStyle/>
          <a:p>
            <a:r>
              <a:rPr lang="en-US" dirty="0"/>
              <a:t>On Sentences</a:t>
            </a:r>
          </a:p>
        </p:txBody>
      </p:sp>
      <p:sp>
        <p:nvSpPr>
          <p:cNvPr id="4" name="Footer Placeholder 3">
            <a:extLst>
              <a:ext uri="{FF2B5EF4-FFF2-40B4-BE49-F238E27FC236}">
                <a16:creationId xmlns:a16="http://schemas.microsoft.com/office/drawing/2014/main" id="{F7479A82-7DEA-599F-BDD6-A6D2ABB70B76}"/>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EB60D45B-0D67-CA3A-DD71-6504AD6B5267}"/>
              </a:ext>
            </a:extLst>
          </p:cNvPr>
          <p:cNvSpPr>
            <a:spLocks noGrp="1"/>
          </p:cNvSpPr>
          <p:nvPr>
            <p:ph type="sldNum" sz="quarter" idx="12"/>
          </p:nvPr>
        </p:nvSpPr>
        <p:spPr/>
        <p:txBody>
          <a:bodyPr/>
          <a:lstStyle/>
          <a:p>
            <a:fld id="{A49DFD55-3C28-40EF-9E31-A92D2E4017FF}" type="slidenum">
              <a:rPr lang="en-US" smtClean="0"/>
              <a:pPr/>
              <a:t>10</a:t>
            </a:fld>
            <a:endParaRPr lang="en-US" dirty="0"/>
          </a:p>
        </p:txBody>
      </p:sp>
      <mc:AlternateContent xmlns:mc="http://schemas.openxmlformats.org/markup-compatibility/2006">
        <mc:Choice xmlns:a14="http://schemas.microsoft.com/office/drawing/2010/main" Requires="a14">
          <p:sp>
            <p:nvSpPr>
              <p:cNvPr id="7" name="Table Placeholder 6">
                <a:extLst>
                  <a:ext uri="{FF2B5EF4-FFF2-40B4-BE49-F238E27FC236}">
                    <a16:creationId xmlns:a16="http://schemas.microsoft.com/office/drawing/2014/main" id="{E6D496D0-07BA-6FAB-D946-C80023F57593}"/>
                  </a:ext>
                </a:extLst>
              </p:cNvPr>
              <p:cNvSpPr>
                <a:spLocks noGrp="1"/>
              </p:cNvSpPr>
              <p:nvPr>
                <p:ph type="tbl" sz="quarter" idx="14"/>
              </p:nvPr>
            </p:nvSpPr>
            <p:spPr>
              <a:xfrm>
                <a:off x="838200" y="1690689"/>
                <a:ext cx="10515600" cy="4165606"/>
              </a:xfrm>
            </p:spPr>
            <p:txBody>
              <a:bodyPr/>
              <a:lstStyle/>
              <a:p>
                <a:r>
                  <a:rPr lang="en-US" b="1" dirty="0"/>
                  <a:t>Axioms </a:t>
                </a:r>
                <a:r>
                  <a:rPr lang="en-US" dirty="0"/>
                  <a:t>are sentences that are not derived.</a:t>
                </a:r>
              </a:p>
              <a:p>
                <a:r>
                  <a:rPr lang="en-US" dirty="0"/>
                  <a:t>Sometimes, the agent is given </a:t>
                </a:r>
                <a:r>
                  <a:rPr lang="en-US" b="1" dirty="0"/>
                  <a:t>background knowledge</a:t>
                </a:r>
                <a:r>
                  <a:rPr lang="en-US" dirty="0"/>
                  <a:t>.</a:t>
                </a:r>
              </a:p>
              <a:p>
                <a:pPr lvl="1"/>
                <a:r>
                  <a:rPr lang="en-US" dirty="0"/>
                  <a:t>Axioms (typically) ∈ Background knowledge</a:t>
                </a:r>
              </a:p>
              <a:p>
                <a:pPr lvl="2"/>
                <a:r>
                  <a:rPr lang="en-US" dirty="0"/>
                  <a:t>Depends on nature of agent</a:t>
                </a:r>
              </a:p>
              <a:p>
                <a:r>
                  <a:rPr lang="en-US" dirty="0"/>
                  <a:t>Sentence operations:</a:t>
                </a:r>
              </a:p>
              <a:p>
                <a:pPr lvl="1"/>
                <a:r>
                  <a:rPr lang="en-US" dirty="0"/>
                  <a:t>You can </a:t>
                </a:r>
                <a14:m>
                  <m:oMath xmlns:m="http://schemas.openxmlformats.org/officeDocument/2006/math">
                    <m:r>
                      <a:rPr lang="en-US" b="0" i="1" smtClean="0">
                        <a:latin typeface="Cambria Math" panose="02040503050406030204" pitchFamily="18" charset="0"/>
                      </a:rPr>
                      <m:t>𝑇𝐸𝐿𝐿</m:t>
                    </m:r>
                  </m:oMath>
                </a14:m>
                <a:r>
                  <a:rPr lang="en-US" dirty="0"/>
                  <a:t> an agent a sentence (insert it into the KB)</a:t>
                </a:r>
              </a:p>
              <a:p>
                <a:pPr lvl="1"/>
                <a:r>
                  <a:rPr lang="en-US" dirty="0"/>
                  <a:t>You can </a:t>
                </a:r>
                <a14:m>
                  <m:oMath xmlns:m="http://schemas.openxmlformats.org/officeDocument/2006/math">
                    <m:r>
                      <a:rPr lang="en-US" b="0" i="1" smtClean="0">
                        <a:latin typeface="Cambria Math" panose="02040503050406030204" pitchFamily="18" charset="0"/>
                      </a:rPr>
                      <m:t>𝐴𝑆𝐾</m:t>
                    </m:r>
                  </m:oMath>
                </a14:m>
                <a:r>
                  <a:rPr lang="en-US" dirty="0"/>
                  <a:t> an agent a query (derive action from KB)</a:t>
                </a:r>
              </a:p>
              <a:p>
                <a:r>
                  <a:rPr lang="en-US" dirty="0"/>
                  <a:t>Both may involve </a:t>
                </a:r>
                <a:r>
                  <a:rPr lang="en-US" b="1" dirty="0"/>
                  <a:t>inference</a:t>
                </a:r>
                <a:r>
                  <a:rPr lang="en-US" dirty="0"/>
                  <a:t>, deriving new sentences from old.</a:t>
                </a:r>
              </a:p>
              <a:p>
                <a:pPr lvl="1"/>
                <a:r>
                  <a:rPr lang="en-US" dirty="0"/>
                  <a:t>Inference should “follow” from KB (i.e. not make things up)</a:t>
                </a:r>
              </a:p>
            </p:txBody>
          </p:sp>
        </mc:Choice>
        <mc:Fallback>
          <p:sp>
            <p:nvSpPr>
              <p:cNvPr id="7" name="Table Placeholder 6">
                <a:extLst>
                  <a:ext uri="{FF2B5EF4-FFF2-40B4-BE49-F238E27FC236}">
                    <a16:creationId xmlns:a16="http://schemas.microsoft.com/office/drawing/2014/main" id="{E6D496D0-07BA-6FAB-D946-C80023F57593}"/>
                  </a:ext>
                </a:extLst>
              </p:cNvPr>
              <p:cNvSpPr>
                <a:spLocks noGrp="1" noRot="1" noChangeAspect="1" noMove="1" noResize="1" noEditPoints="1" noAdjustHandles="1" noChangeArrowheads="1" noChangeShapeType="1" noTextEdit="1"/>
              </p:cNvSpPr>
              <p:nvPr>
                <p:ph type="tbl" sz="quarter" idx="14"/>
              </p:nvPr>
            </p:nvSpPr>
            <p:spPr>
              <a:xfrm>
                <a:off x="838200" y="1690689"/>
                <a:ext cx="10515600" cy="4165606"/>
              </a:xfrm>
              <a:blipFill>
                <a:blip r:embed="rId3"/>
                <a:stretch>
                  <a:fillRect l="-1043" t="-2485"/>
                </a:stretch>
              </a:blipFill>
            </p:spPr>
            <p:txBody>
              <a:bodyPr/>
              <a:lstStyle/>
              <a:p>
                <a:r>
                  <a:rPr lang="en-US">
                    <a:noFill/>
                  </a:rPr>
                  <a:t> </a:t>
                </a:r>
              </a:p>
            </p:txBody>
          </p:sp>
        </mc:Fallback>
      </mc:AlternateContent>
    </p:spTree>
    <p:extLst>
      <p:ext uri="{BB962C8B-B14F-4D97-AF65-F5344CB8AC3E}">
        <p14:creationId xmlns:p14="http://schemas.microsoft.com/office/powerpoint/2010/main" val="294133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9B752-853D-90BC-DA6F-E5DDDC3F8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33D54-D855-3302-FF86-D345E7110F67}"/>
              </a:ext>
            </a:extLst>
          </p:cNvPr>
          <p:cNvSpPr>
            <a:spLocks noGrp="1"/>
          </p:cNvSpPr>
          <p:nvPr>
            <p:ph type="title"/>
          </p:nvPr>
        </p:nvSpPr>
        <p:spPr>
          <a:xfrm>
            <a:off x="1885156" y="362746"/>
            <a:ext cx="8421688" cy="823912"/>
          </a:xfrm>
        </p:spPr>
        <p:txBody>
          <a:bodyPr>
            <a:normAutofit/>
          </a:bodyPr>
          <a:lstStyle/>
          <a:p>
            <a:r>
              <a:rPr lang="en-US" dirty="0"/>
              <a:t>Human Sentences Operations</a:t>
            </a:r>
          </a:p>
        </p:txBody>
      </p:sp>
      <p:sp>
        <p:nvSpPr>
          <p:cNvPr id="10" name="Footer Placeholder 9">
            <a:extLst>
              <a:ext uri="{FF2B5EF4-FFF2-40B4-BE49-F238E27FC236}">
                <a16:creationId xmlns:a16="http://schemas.microsoft.com/office/drawing/2014/main" id="{7B59963B-F227-2E4C-FC94-ED6E3061EAE3}"/>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01E8618C-F090-8A55-809E-1B3687FBFBF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181EAC3-521C-0EB3-8ED0-9C7942459075}"/>
                  </a:ext>
                </a:extLst>
              </p:cNvPr>
              <p:cNvSpPr>
                <a:spLocks noGrp="1"/>
              </p:cNvSpPr>
              <p:nvPr>
                <p:ph sz="half" idx="2"/>
              </p:nvPr>
            </p:nvSpPr>
            <p:spPr>
              <a:xfrm>
                <a:off x="1885156" y="1707614"/>
                <a:ext cx="8421688" cy="4124859"/>
              </a:xfrm>
            </p:spPr>
            <p:txBody>
              <a:bodyPr>
                <a:normAutofit/>
              </a:bodyPr>
              <a:lstStyle/>
              <a:p>
                <a:pPr marL="285750" indent="-285750">
                  <a:buFont typeface="Arial" panose="020B0604020202020204" pitchFamily="34" charset="0"/>
                  <a:buChar char="•"/>
                </a:pPr>
                <a:r>
                  <a:rPr lang="en-US" sz="2800" dirty="0"/>
                  <a:t>Human axioms and background knowledge are questionable, but it’s easy to </a:t>
                </a:r>
                <a14:m>
                  <m:oMath xmlns:m="http://schemas.openxmlformats.org/officeDocument/2006/math">
                    <m:r>
                      <a:rPr lang="en-US" sz="2800" b="0" i="1" smtClean="0">
                        <a:latin typeface="Cambria Math" panose="02040503050406030204" pitchFamily="18" charset="0"/>
                      </a:rPr>
                      <m:t>𝑇𝐸𝐿𝐿</m:t>
                    </m:r>
                  </m:oMath>
                </a14:m>
                <a:r>
                  <a:rPr lang="en-US" sz="2800" dirty="0"/>
                  <a:t> something to or </a:t>
                </a:r>
                <a14:m>
                  <m:oMath xmlns:m="http://schemas.openxmlformats.org/officeDocument/2006/math">
                    <m:r>
                      <a:rPr lang="en-US" sz="2800" b="0" i="1" smtClean="0">
                        <a:latin typeface="Cambria Math" panose="02040503050406030204" pitchFamily="18" charset="0"/>
                      </a:rPr>
                      <m:t>𝐴𝑆𝐾</m:t>
                    </m:r>
                  </m:oMath>
                </a14:m>
                <a:r>
                  <a:rPr lang="en-US" sz="2800" dirty="0"/>
                  <a:t> something of a human!</a:t>
                </a:r>
              </a:p>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𝑇𝐸𝐿𝐿</m:t>
                    </m:r>
                  </m:oMath>
                </a14:m>
                <a:r>
                  <a:rPr lang="en-US" sz="2800" dirty="0"/>
                  <a:t> – human perception, experiences, trauma</a:t>
                </a:r>
              </a:p>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𝐴𝑆𝐾</m:t>
                    </m:r>
                  </m:oMath>
                </a14:m>
                <a:r>
                  <a:rPr lang="en-US" sz="2800" dirty="0"/>
                  <a:t> – reaction to stimuli, predetermined action</a:t>
                </a:r>
              </a:p>
              <a:p>
                <a:pPr marL="742950" lvl="1" indent="-285750">
                  <a:buFont typeface="Arial" panose="020B0604020202020204" pitchFamily="34" charset="0"/>
                  <a:buChar char="•"/>
                </a:pPr>
                <a:r>
                  <a:rPr lang="en-US" sz="2800" dirty="0"/>
                  <a:t>Human </a:t>
                </a:r>
                <a14:m>
                  <m:oMath xmlns:m="http://schemas.openxmlformats.org/officeDocument/2006/math">
                    <m:r>
                      <a:rPr lang="en-US" sz="2800" b="0" i="1" smtClean="0">
                        <a:latin typeface="Cambria Math" panose="02040503050406030204" pitchFamily="18" charset="0"/>
                      </a:rPr>
                      <m:t>𝐴𝑆𝐾</m:t>
                    </m:r>
                  </m:oMath>
                </a14:m>
                <a:r>
                  <a:rPr lang="en-US" sz="2800" dirty="0"/>
                  <a:t> is not 100% rational</a:t>
                </a:r>
              </a:p>
              <a:p>
                <a:pPr marL="742950" lvl="1" indent="-285750">
                  <a:buFont typeface="Arial" panose="020B0604020202020204" pitchFamily="34" charset="0"/>
                  <a:buChar char="•"/>
                </a:pPr>
                <a:r>
                  <a:rPr lang="en-US" sz="2800" dirty="0"/>
                  <a:t>KB </a:t>
                </a:r>
                <a14:m>
                  <m:oMath xmlns:m="http://schemas.openxmlformats.org/officeDocument/2006/math">
                    <m:r>
                      <a:rPr lang="en-US" sz="2800" b="0" i="1" smtClean="0">
                        <a:latin typeface="Cambria Math" panose="02040503050406030204" pitchFamily="18" charset="0"/>
                      </a:rPr>
                      <m:t>𝐴𝑆𝐾</m:t>
                    </m:r>
                  </m:oMath>
                </a14:m>
                <a:r>
                  <a:rPr lang="en-US" sz="2800" dirty="0"/>
                  <a:t> may be misguided by sensors</a:t>
                </a:r>
              </a:p>
              <a:p>
                <a:pPr marL="285750" indent="-285750">
                  <a:buFont typeface="Arial" panose="020B0604020202020204" pitchFamily="34" charset="0"/>
                  <a:buChar char="•"/>
                </a:pPr>
                <a:r>
                  <a:rPr lang="en-US" sz="2800" dirty="0"/>
                  <a:t>Human beings are largely </a:t>
                </a:r>
                <a:r>
                  <a:rPr lang="en-US" sz="2800" b="1" dirty="0"/>
                  <a:t>declarative</a:t>
                </a:r>
                <a:r>
                  <a:rPr lang="en-US" sz="2800" dirty="0"/>
                  <a:t>.</a:t>
                </a:r>
              </a:p>
            </p:txBody>
          </p:sp>
        </mc:Choice>
        <mc:Fallback>
          <p:sp>
            <p:nvSpPr>
              <p:cNvPr id="4" name="Content Placeholder 3">
                <a:extLst>
                  <a:ext uri="{FF2B5EF4-FFF2-40B4-BE49-F238E27FC236}">
                    <a16:creationId xmlns:a16="http://schemas.microsoft.com/office/drawing/2014/main" id="{5181EAC3-521C-0EB3-8ED0-9C7942459075}"/>
                  </a:ext>
                </a:extLst>
              </p:cNvPr>
              <p:cNvSpPr>
                <a:spLocks noGrp="1" noRot="1" noChangeAspect="1" noMove="1" noResize="1" noEditPoints="1" noAdjustHandles="1" noChangeArrowheads="1" noChangeShapeType="1" noTextEdit="1"/>
              </p:cNvSpPr>
              <p:nvPr>
                <p:ph sz="half" idx="2"/>
              </p:nvPr>
            </p:nvSpPr>
            <p:spPr>
              <a:xfrm>
                <a:off x="1885156" y="1707614"/>
                <a:ext cx="8421688" cy="4124859"/>
              </a:xfrm>
              <a:blipFill>
                <a:blip r:embed="rId3"/>
                <a:stretch>
                  <a:fillRect l="-1302" t="-1477" r="-72" b="-1329"/>
                </a:stretch>
              </a:blipFill>
            </p:spPr>
            <p:txBody>
              <a:bodyPr/>
              <a:lstStyle/>
              <a:p>
                <a:r>
                  <a:rPr lang="en-US">
                    <a:noFill/>
                  </a:rPr>
                  <a:t> </a:t>
                </a:r>
              </a:p>
            </p:txBody>
          </p:sp>
        </mc:Fallback>
      </mc:AlternateContent>
    </p:spTree>
    <p:extLst>
      <p:ext uri="{BB962C8B-B14F-4D97-AF65-F5344CB8AC3E}">
        <p14:creationId xmlns:p14="http://schemas.microsoft.com/office/powerpoint/2010/main" val="1007383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91431-F5F3-BDA4-7899-A3197639D2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A690F8-E315-60CA-AFF1-8C61BE9C03C5}"/>
              </a:ext>
            </a:extLst>
          </p:cNvPr>
          <p:cNvSpPr>
            <a:spLocks noGrp="1"/>
          </p:cNvSpPr>
          <p:nvPr>
            <p:ph type="title"/>
          </p:nvPr>
        </p:nvSpPr>
        <p:spPr>
          <a:xfrm>
            <a:off x="838200" y="260467"/>
            <a:ext cx="10515600" cy="939568"/>
          </a:xfrm>
        </p:spPr>
        <p:txBody>
          <a:bodyPr/>
          <a:lstStyle/>
          <a:p>
            <a:r>
              <a:rPr lang="en-US" dirty="0"/>
              <a:t>Declarative vs. Procedural</a:t>
            </a:r>
          </a:p>
        </p:txBody>
      </p:sp>
      <p:sp>
        <p:nvSpPr>
          <p:cNvPr id="7" name="Footer Placeholder 6">
            <a:extLst>
              <a:ext uri="{FF2B5EF4-FFF2-40B4-BE49-F238E27FC236}">
                <a16:creationId xmlns:a16="http://schemas.microsoft.com/office/drawing/2014/main" id="{0B01DD58-96E1-75B3-E284-720748D4A4C6}"/>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08DF05E8-A9C8-D61B-DAF8-09D52888A359}"/>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mc:AlternateContent xmlns:mc="http://schemas.openxmlformats.org/markup-compatibility/2006">
        <mc:Choice xmlns:a14="http://schemas.microsoft.com/office/drawing/2010/main" Requires="a14">
          <p:sp>
            <p:nvSpPr>
              <p:cNvPr id="2" name="Content Placeholder 3">
                <a:extLst>
                  <a:ext uri="{FF2B5EF4-FFF2-40B4-BE49-F238E27FC236}">
                    <a16:creationId xmlns:a16="http://schemas.microsoft.com/office/drawing/2014/main" id="{9EF6D254-8815-D75B-347E-8591B1E18024}"/>
                  </a:ext>
                </a:extLst>
              </p:cNvPr>
              <p:cNvSpPr txBox="1">
                <a:spLocks/>
              </p:cNvSpPr>
              <p:nvPr/>
            </p:nvSpPr>
            <p:spPr>
              <a:xfrm>
                <a:off x="838200" y="1451577"/>
                <a:ext cx="6451600" cy="46532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b="1" dirty="0"/>
                  <a:t>Declarative approach </a:t>
                </a:r>
                <a:r>
                  <a:rPr lang="en-US" dirty="0"/>
                  <a:t>– Building an agent by </a:t>
                </a:r>
                <a14:m>
                  <m:oMath xmlns:m="http://schemas.openxmlformats.org/officeDocument/2006/math">
                    <m:r>
                      <a:rPr lang="en-US" b="0" i="1" smtClean="0">
                        <a:latin typeface="Cambria Math" panose="02040503050406030204" pitchFamily="18" charset="0"/>
                      </a:rPr>
                      <m:t>𝑇𝐸𝐿𝐿</m:t>
                    </m:r>
                  </m:oMath>
                </a14:m>
                <a:r>
                  <a:rPr lang="en-US" dirty="0" err="1"/>
                  <a:t>ing</a:t>
                </a:r>
                <a:r>
                  <a:rPr lang="en-US" dirty="0"/>
                  <a:t> it everything it needs to know.</a:t>
                </a:r>
              </a:p>
              <a:p>
                <a:pPr marL="285750" indent="-285750"/>
                <a:r>
                  <a:rPr lang="en-US" b="1" dirty="0"/>
                  <a:t>Procedural approach</a:t>
                </a:r>
                <a:r>
                  <a:rPr lang="en-US" dirty="0"/>
                  <a:t> – Building an agent by encoding behavior as program code.</a:t>
                </a:r>
              </a:p>
              <a:p>
                <a:pPr marL="285750" indent="-285750"/>
                <a:r>
                  <a:rPr lang="en-US" dirty="0"/>
                  <a:t>Successful agents often combine </a:t>
                </a:r>
                <a:r>
                  <a:rPr lang="en-US" b="1" dirty="0"/>
                  <a:t>both</a:t>
                </a:r>
                <a:r>
                  <a:rPr lang="en-US" dirty="0"/>
                  <a:t> elements in their design.</a:t>
                </a:r>
              </a:p>
              <a:p>
                <a:pPr marL="285750" indent="-285750"/>
                <a:r>
                  <a:rPr lang="en-US" dirty="0"/>
                  <a:t>Declarative knowledge can be reduced into more efficient procedural code.</a:t>
                </a:r>
              </a:p>
            </p:txBody>
          </p:sp>
        </mc:Choice>
        <mc:Fallback>
          <p:sp>
            <p:nvSpPr>
              <p:cNvPr id="2" name="Content Placeholder 3">
                <a:extLst>
                  <a:ext uri="{FF2B5EF4-FFF2-40B4-BE49-F238E27FC236}">
                    <a16:creationId xmlns:a16="http://schemas.microsoft.com/office/drawing/2014/main" id="{9EF6D254-8815-D75B-347E-8591B1E18024}"/>
                  </a:ext>
                </a:extLst>
              </p:cNvPr>
              <p:cNvSpPr txBox="1">
                <a:spLocks noRot="1" noChangeAspect="1" noMove="1" noResize="1" noEditPoints="1" noAdjustHandles="1" noChangeArrowheads="1" noChangeShapeType="1" noTextEdit="1"/>
              </p:cNvSpPr>
              <p:nvPr/>
            </p:nvSpPr>
            <p:spPr>
              <a:xfrm>
                <a:off x="838200" y="1451577"/>
                <a:ext cx="6451600" cy="4653230"/>
              </a:xfrm>
              <a:prstGeom prst="rect">
                <a:avLst/>
              </a:prstGeom>
              <a:blipFill>
                <a:blip r:embed="rId3"/>
                <a:stretch>
                  <a:fillRect l="-1701" t="-2228" r="-756"/>
                </a:stretch>
              </a:blipFill>
            </p:spPr>
            <p:txBody>
              <a:bodyPr/>
              <a:lstStyle/>
              <a:p>
                <a:r>
                  <a:rPr lang="en-US">
                    <a:noFill/>
                  </a:rPr>
                  <a:t> </a:t>
                </a:r>
              </a:p>
            </p:txBody>
          </p:sp>
        </mc:Fallback>
      </mc:AlternateContent>
      <p:sp>
        <p:nvSpPr>
          <p:cNvPr id="9" name="Content Placeholder 3">
            <a:extLst>
              <a:ext uri="{FF2B5EF4-FFF2-40B4-BE49-F238E27FC236}">
                <a16:creationId xmlns:a16="http://schemas.microsoft.com/office/drawing/2014/main" id="{8E96FEC0-161E-7B1D-A617-A6C0F8A6F8E7}"/>
              </a:ext>
            </a:extLst>
          </p:cNvPr>
          <p:cNvSpPr txBox="1">
            <a:spLocks/>
          </p:cNvSpPr>
          <p:nvPr/>
        </p:nvSpPr>
        <p:spPr>
          <a:xfrm>
            <a:off x="7289800" y="1445256"/>
            <a:ext cx="3682999" cy="46532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Declarative</a:t>
            </a:r>
          </a:p>
          <a:p>
            <a:r>
              <a:rPr lang="en-US" sz="2000" dirty="0"/>
              <a:t>To face east from north, turn right by 90 degrees</a:t>
            </a:r>
          </a:p>
          <a:p>
            <a:r>
              <a:rPr lang="en-US" sz="2000" dirty="0"/>
              <a:t>To face east from west, turn right by 180 degrees</a:t>
            </a:r>
          </a:p>
          <a:p>
            <a:r>
              <a:rPr lang="en-US" sz="2000" dirty="0"/>
              <a:t>To face east from south, turn left by 90 degrees</a:t>
            </a:r>
          </a:p>
          <a:p>
            <a:pPr marL="0" indent="0">
              <a:buNone/>
            </a:pPr>
            <a:r>
              <a:rPr lang="en-US" sz="2000" b="1" dirty="0"/>
              <a:t>Procedural</a:t>
            </a:r>
          </a:p>
          <a:p>
            <a:pPr marL="0" indent="0">
              <a:buNone/>
            </a:pPr>
            <a:r>
              <a:rPr lang="en-US" sz="1400" dirty="0">
                <a:latin typeface="Cascadia Code" panose="020B0609020000020004" pitchFamily="49" charset="0"/>
                <a:cs typeface="Cascadia Code" panose="020B0609020000020004" pitchFamily="49" charset="0"/>
              </a:rPr>
              <a:t>function </a:t>
            </a:r>
            <a:r>
              <a:rPr lang="en-US" sz="1400" dirty="0" err="1">
                <a:latin typeface="Cascadia Code" panose="020B0609020000020004" pitchFamily="49" charset="0"/>
                <a:cs typeface="Cascadia Code" panose="020B0609020000020004" pitchFamily="49" charset="0"/>
              </a:rPr>
              <a:t>faceEast</a:t>
            </a:r>
            <a:r>
              <a:rPr lang="en-US" sz="1400" dirty="0">
                <a:latin typeface="Cascadia Code" panose="020B0609020000020004" pitchFamily="49" charset="0"/>
                <a:cs typeface="Cascadia Code" panose="020B0609020000020004" pitchFamily="49" charset="0"/>
              </a:rPr>
              <a:t>() {</a:t>
            </a:r>
          </a:p>
          <a:p>
            <a:pPr marL="0" indent="0">
              <a:buNone/>
            </a:pPr>
            <a:r>
              <a:rPr lang="en-US" sz="1400" dirty="0">
                <a:latin typeface="Cascadia Code" panose="020B0609020000020004" pitchFamily="49" charset="0"/>
                <a:cs typeface="Cascadia Code" panose="020B0609020000020004" pitchFamily="49" charset="0"/>
              </a:rPr>
              <a:t>    if (</a:t>
            </a:r>
            <a:r>
              <a:rPr lang="en-US" sz="1400" dirty="0" err="1">
                <a:latin typeface="Cascadia Code" panose="020B0609020000020004" pitchFamily="49" charset="0"/>
                <a:cs typeface="Cascadia Code" panose="020B0609020000020004" pitchFamily="49" charset="0"/>
              </a:rPr>
              <a:t>facingNorth</a:t>
            </a:r>
            <a:r>
              <a:rPr lang="en-US" sz="1400" dirty="0">
                <a:latin typeface="Cascadia Code" panose="020B0609020000020004" pitchFamily="49" charset="0"/>
                <a:cs typeface="Cascadia Code" panose="020B0609020000020004" pitchFamily="49" charset="0"/>
              </a:rPr>
              <a:t>()) {</a:t>
            </a:r>
          </a:p>
          <a:p>
            <a:pPr marL="0" indent="0">
              <a:buNone/>
            </a:pPr>
            <a:r>
              <a:rPr lang="en-US" sz="1400" dirty="0">
                <a:latin typeface="Cascadia Code" panose="020B0609020000020004" pitchFamily="49" charset="0"/>
                <a:cs typeface="Cascadia Code" panose="020B0609020000020004" pitchFamily="49" charset="0"/>
              </a:rPr>
              <a:t>        turnRightBy90();</a:t>
            </a:r>
          </a:p>
          <a:p>
            <a:pPr marL="0" indent="0">
              <a:buNone/>
            </a:pPr>
            <a:r>
              <a:rPr lang="en-US" sz="1400" dirty="0">
                <a:latin typeface="Cascadia Code" panose="020B0609020000020004" pitchFamily="49" charset="0"/>
                <a:cs typeface="Cascadia Code" panose="020B0609020000020004" pitchFamily="49" charset="0"/>
              </a:rPr>
              <a:t>    } else if (</a:t>
            </a:r>
            <a:r>
              <a:rPr lang="en-US" sz="1400" dirty="0" err="1">
                <a:latin typeface="Cascadia Code" panose="020B0609020000020004" pitchFamily="49" charset="0"/>
                <a:cs typeface="Cascadia Code" panose="020B0609020000020004" pitchFamily="49" charset="0"/>
              </a:rPr>
              <a:t>facingEast</a:t>
            </a:r>
            <a:r>
              <a:rPr lang="en-US" sz="1400" dirty="0">
                <a:latin typeface="Cascadia Code" panose="020B0609020000020004" pitchFamily="49" charset="0"/>
                <a:cs typeface="Cascadia Code" panose="020B0609020000020004" pitchFamily="49" charset="0"/>
              </a:rPr>
              <a:t>()) {</a:t>
            </a:r>
          </a:p>
          <a:p>
            <a:pPr marL="0" indent="0">
              <a:buNone/>
            </a:pPr>
            <a:r>
              <a:rPr lang="en-US" sz="1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10359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AD330-D3F9-A134-1D47-7F648C65D9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923C0-4935-CFC1-D0DA-BBCAF2641B93}"/>
              </a:ext>
            </a:extLst>
          </p:cNvPr>
          <p:cNvSpPr>
            <a:spLocks noGrp="1"/>
          </p:cNvSpPr>
          <p:nvPr>
            <p:ph type="title"/>
          </p:nvPr>
        </p:nvSpPr>
        <p:spPr>
          <a:xfrm>
            <a:off x="1289825" y="830689"/>
            <a:ext cx="9612350" cy="847413"/>
          </a:xfrm>
        </p:spPr>
        <p:txBody>
          <a:bodyPr>
            <a:normAutofit/>
          </a:bodyPr>
          <a:lstStyle/>
          <a:p>
            <a:r>
              <a:rPr lang="en-US" dirty="0"/>
              <a:t>Perspectives on Knowledge</a:t>
            </a:r>
          </a:p>
        </p:txBody>
      </p:sp>
      <p:sp>
        <p:nvSpPr>
          <p:cNvPr id="24" name="Footer Placeholder 23">
            <a:extLst>
              <a:ext uri="{FF2B5EF4-FFF2-40B4-BE49-F238E27FC236}">
                <a16:creationId xmlns:a16="http://schemas.microsoft.com/office/drawing/2014/main" id="{BC1E1D86-03E7-ED97-003A-987B687CA707}"/>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3DC0FDF1-1D07-D3B0-C115-B1EBAC873E37}"/>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3" name="Content Placeholder 3">
            <a:extLst>
              <a:ext uri="{FF2B5EF4-FFF2-40B4-BE49-F238E27FC236}">
                <a16:creationId xmlns:a16="http://schemas.microsoft.com/office/drawing/2014/main" id="{39D2BA78-784A-8558-08E6-3B8287272E4A}"/>
              </a:ext>
            </a:extLst>
          </p:cNvPr>
          <p:cNvSpPr txBox="1">
            <a:spLocks/>
          </p:cNvSpPr>
          <p:nvPr/>
        </p:nvSpPr>
        <p:spPr>
          <a:xfrm>
            <a:off x="1289825" y="1954796"/>
            <a:ext cx="9612350" cy="41248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b="1" dirty="0"/>
              <a:t>Knowledge level </a:t>
            </a:r>
            <a:r>
              <a:rPr lang="en-US" dirty="0"/>
              <a:t>– What the agent knows, regardless of implementation.</a:t>
            </a:r>
          </a:p>
          <a:p>
            <a:pPr marL="742950" lvl="1" indent="-285750"/>
            <a:r>
              <a:rPr lang="en-US" dirty="0"/>
              <a:t>Ex. Examinations, quizzes</a:t>
            </a:r>
          </a:p>
          <a:p>
            <a:pPr marL="285750" indent="-285750"/>
            <a:r>
              <a:rPr lang="en-US" b="1" dirty="0"/>
              <a:t>Implementation level </a:t>
            </a:r>
            <a:r>
              <a:rPr lang="en-US" dirty="0"/>
              <a:t>– The data structures representing the KB and the algorithms that manipulate them.</a:t>
            </a:r>
          </a:p>
          <a:p>
            <a:pPr marL="742950" lvl="1" indent="-285750"/>
            <a:r>
              <a:rPr lang="en-US" dirty="0"/>
              <a:t>Ex. Types of memory, psychology</a:t>
            </a:r>
          </a:p>
          <a:p>
            <a:pPr marL="285750" indent="-285750"/>
            <a:r>
              <a:rPr lang="en-US" dirty="0"/>
              <a:t>Parallel to </a:t>
            </a:r>
            <a:r>
              <a:rPr lang="en-US" b="1" dirty="0"/>
              <a:t>design and implementation </a:t>
            </a:r>
            <a:r>
              <a:rPr lang="en-US" dirty="0"/>
              <a:t>in software engineering.</a:t>
            </a:r>
          </a:p>
        </p:txBody>
      </p:sp>
    </p:spTree>
    <p:extLst>
      <p:ext uri="{BB962C8B-B14F-4D97-AF65-F5344CB8AC3E}">
        <p14:creationId xmlns:p14="http://schemas.microsoft.com/office/powerpoint/2010/main" val="401278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2D106-DE0C-C581-D11D-68194D9F4C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7E251-88D9-B158-125E-2FFE7E7646AA}"/>
              </a:ext>
            </a:extLst>
          </p:cNvPr>
          <p:cNvSpPr>
            <a:spLocks noGrp="1"/>
          </p:cNvSpPr>
          <p:nvPr>
            <p:ph type="title"/>
          </p:nvPr>
        </p:nvSpPr>
        <p:spPr>
          <a:xfrm>
            <a:off x="838200" y="365126"/>
            <a:ext cx="10515600" cy="871008"/>
          </a:xfrm>
        </p:spPr>
        <p:txBody>
          <a:bodyPr/>
          <a:lstStyle/>
          <a:p>
            <a:r>
              <a:rPr lang="en-US" dirty="0"/>
              <a:t>Adding to the Pile</a:t>
            </a:r>
          </a:p>
        </p:txBody>
      </p:sp>
      <p:sp>
        <p:nvSpPr>
          <p:cNvPr id="4" name="Footer Placeholder 3">
            <a:extLst>
              <a:ext uri="{FF2B5EF4-FFF2-40B4-BE49-F238E27FC236}">
                <a16:creationId xmlns:a16="http://schemas.microsoft.com/office/drawing/2014/main" id="{7D981DFA-38C0-CA9A-7D60-C24D8B137406}"/>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409A5B0A-4DF6-ADA8-6E61-A6AAAD75E221}"/>
              </a:ext>
            </a:extLst>
          </p:cNvPr>
          <p:cNvSpPr>
            <a:spLocks noGrp="1"/>
          </p:cNvSpPr>
          <p:nvPr>
            <p:ph type="sldNum" sz="quarter" idx="12"/>
          </p:nvPr>
        </p:nvSpPr>
        <p:spPr/>
        <p:txBody>
          <a:bodyPr/>
          <a:lstStyle/>
          <a:p>
            <a:fld id="{A49DFD55-3C28-40EF-9E31-A92D2E4017FF}" type="slidenum">
              <a:rPr lang="en-US" smtClean="0"/>
              <a:pPr/>
              <a:t>14</a:t>
            </a:fld>
            <a:endParaRPr lang="en-US" dirty="0"/>
          </a:p>
        </p:txBody>
      </p:sp>
      <mc:AlternateContent xmlns:mc="http://schemas.openxmlformats.org/markup-compatibility/2006">
        <mc:Choice xmlns:a14="http://schemas.microsoft.com/office/drawing/2010/main" Requires="a14">
          <p:sp>
            <p:nvSpPr>
              <p:cNvPr id="7" name="Table Placeholder 6">
                <a:extLst>
                  <a:ext uri="{FF2B5EF4-FFF2-40B4-BE49-F238E27FC236}">
                    <a16:creationId xmlns:a16="http://schemas.microsoft.com/office/drawing/2014/main" id="{9FBA1FBA-3932-B4E2-5C91-74B63BFF03FF}"/>
                  </a:ext>
                </a:extLst>
              </p:cNvPr>
              <p:cNvSpPr>
                <a:spLocks noGrp="1"/>
              </p:cNvSpPr>
              <p:nvPr>
                <p:ph type="tbl" sz="quarter" idx="14"/>
              </p:nvPr>
            </p:nvSpPr>
            <p:spPr>
              <a:xfrm>
                <a:off x="5190067" y="1430599"/>
                <a:ext cx="5926666" cy="4731018"/>
              </a:xfrm>
            </p:spPr>
            <p:txBody>
              <a:bodyPr>
                <a:normAutofit/>
              </a:bodyPr>
              <a:lstStyle/>
              <a:p>
                <a:r>
                  <a:rPr lang="en-US" dirty="0"/>
                  <a:t>You </a:t>
                </a:r>
                <a14:m>
                  <m:oMath xmlns:m="http://schemas.openxmlformats.org/officeDocument/2006/math">
                    <m:r>
                      <a:rPr lang="en-US" b="0" i="1" smtClean="0">
                        <a:latin typeface="Cambria Math" panose="02040503050406030204" pitchFamily="18" charset="0"/>
                      </a:rPr>
                      <m:t>𝑇𝐸𝐿𝐿</m:t>
                    </m:r>
                  </m:oMath>
                </a14:m>
                <a:r>
                  <a:rPr lang="en-US" dirty="0"/>
                  <a:t> the KB agent information from its </a:t>
                </a:r>
                <a:r>
                  <a:rPr lang="en-US" b="1" dirty="0"/>
                  <a:t>sensors</a:t>
                </a:r>
                <a:r>
                  <a:rPr lang="en-US" dirty="0"/>
                  <a:t>.</a:t>
                </a:r>
              </a:p>
              <a:p>
                <a:r>
                  <a:rPr lang="en-US" dirty="0"/>
                  <a:t>Sensors intake info from the KB’s world.</a:t>
                </a:r>
              </a:p>
              <a:p>
                <a:r>
                  <a:rPr lang="en-US" dirty="0"/>
                  <a:t>The KB receives this information expressed through its KRL.</a:t>
                </a:r>
              </a:p>
              <a:p>
                <a:r>
                  <a:rPr lang="en-US" dirty="0"/>
                  <a:t>Note that sensors can be </a:t>
                </a:r>
                <a:r>
                  <a:rPr lang="en-US" b="1" dirty="0"/>
                  <a:t>deceived</a:t>
                </a:r>
                <a:r>
                  <a:rPr lang="en-US" dirty="0"/>
                  <a:t>!</a:t>
                </a:r>
              </a:p>
              <a:p>
                <a:pPr lvl="1"/>
                <a:r>
                  <a:rPr lang="en-US" dirty="0"/>
                  <a:t>Like humans! We are kept from reality as-is by conditions, biases, etc.</a:t>
                </a:r>
              </a:p>
            </p:txBody>
          </p:sp>
        </mc:Choice>
        <mc:Fallback>
          <p:sp>
            <p:nvSpPr>
              <p:cNvPr id="7" name="Table Placeholder 6">
                <a:extLst>
                  <a:ext uri="{FF2B5EF4-FFF2-40B4-BE49-F238E27FC236}">
                    <a16:creationId xmlns:a16="http://schemas.microsoft.com/office/drawing/2014/main" id="{9FBA1FBA-3932-B4E2-5C91-74B63BFF03FF}"/>
                  </a:ext>
                </a:extLst>
              </p:cNvPr>
              <p:cNvSpPr>
                <a:spLocks noGrp="1" noRot="1" noChangeAspect="1" noMove="1" noResize="1" noEditPoints="1" noAdjustHandles="1" noChangeArrowheads="1" noChangeShapeType="1" noTextEdit="1"/>
              </p:cNvSpPr>
              <p:nvPr>
                <p:ph type="tbl" sz="quarter" idx="14"/>
              </p:nvPr>
            </p:nvSpPr>
            <p:spPr>
              <a:xfrm>
                <a:off x="5190067" y="1430599"/>
                <a:ext cx="5926666" cy="4731018"/>
              </a:xfrm>
              <a:blipFill>
                <a:blip r:embed="rId3"/>
                <a:stretch>
                  <a:fillRect l="-1850" t="-2320" r="-2158"/>
                </a:stretch>
              </a:blipFill>
            </p:spPr>
            <p:txBody>
              <a:bodyPr/>
              <a:lstStyle/>
              <a:p>
                <a:r>
                  <a:rPr lang="en-US">
                    <a:noFill/>
                  </a:rPr>
                  <a:t> </a:t>
                </a:r>
              </a:p>
            </p:txBody>
          </p:sp>
        </mc:Fallback>
      </mc:AlternateContent>
      <p:pic>
        <p:nvPicPr>
          <p:cNvPr id="6" name="Picture 5" descr="A group of different senses&#10;&#10;Description automatically generated with medium confidence">
            <a:extLst>
              <a:ext uri="{FF2B5EF4-FFF2-40B4-BE49-F238E27FC236}">
                <a16:creationId xmlns:a16="http://schemas.microsoft.com/office/drawing/2014/main" id="{2690E065-6BBC-2083-FC8D-39273108030F}"/>
              </a:ext>
            </a:extLst>
          </p:cNvPr>
          <p:cNvPicPr>
            <a:picLocks noChangeAspect="1"/>
          </p:cNvPicPr>
          <p:nvPr/>
        </p:nvPicPr>
        <p:blipFill>
          <a:blip r:embed="rId4"/>
          <a:stretch>
            <a:fillRect/>
          </a:stretch>
        </p:blipFill>
        <p:spPr>
          <a:xfrm>
            <a:off x="1193801" y="1427159"/>
            <a:ext cx="3659523" cy="4734458"/>
          </a:xfrm>
          <a:prstGeom prst="rect">
            <a:avLst/>
          </a:prstGeom>
        </p:spPr>
      </p:pic>
    </p:spTree>
    <p:extLst>
      <p:ext uri="{BB962C8B-B14F-4D97-AF65-F5344CB8AC3E}">
        <p14:creationId xmlns:p14="http://schemas.microsoft.com/office/powerpoint/2010/main" val="298610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4F02-463E-D4F1-C683-A8690E9522D2}"/>
              </a:ext>
            </a:extLst>
          </p:cNvPr>
          <p:cNvSpPr>
            <a:spLocks noGrp="1"/>
          </p:cNvSpPr>
          <p:nvPr>
            <p:ph type="title"/>
          </p:nvPr>
        </p:nvSpPr>
        <p:spPr/>
        <p:txBody>
          <a:bodyPr/>
          <a:lstStyle/>
          <a:p>
            <a:r>
              <a:rPr lang="en-US" dirty="0"/>
              <a:t>POP QUIZ!</a:t>
            </a:r>
          </a:p>
        </p:txBody>
      </p:sp>
      <p:sp>
        <p:nvSpPr>
          <p:cNvPr id="4" name="Footer Placeholder 3">
            <a:extLst>
              <a:ext uri="{FF2B5EF4-FFF2-40B4-BE49-F238E27FC236}">
                <a16:creationId xmlns:a16="http://schemas.microsoft.com/office/drawing/2014/main" id="{8514ADF8-3D7F-E64A-3B76-8E6979455334}"/>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93918E58-E473-DAE6-DE1C-C8F81AE36660}"/>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7" name="TextBox 6">
            <a:extLst>
              <a:ext uri="{FF2B5EF4-FFF2-40B4-BE49-F238E27FC236}">
                <a16:creationId xmlns:a16="http://schemas.microsoft.com/office/drawing/2014/main" id="{03CB32C3-D22E-86D7-2900-9B9A172DCF91}"/>
              </a:ext>
            </a:extLst>
          </p:cNvPr>
          <p:cNvSpPr txBox="1"/>
          <p:nvPr/>
        </p:nvSpPr>
        <p:spPr>
          <a:xfrm>
            <a:off x="2443976" y="3075057"/>
            <a:ext cx="7304049" cy="707886"/>
          </a:xfrm>
          <a:prstGeom prst="rect">
            <a:avLst/>
          </a:prstGeom>
          <a:noFill/>
        </p:spPr>
        <p:txBody>
          <a:bodyPr wrap="square" rtlCol="0">
            <a:spAutoFit/>
          </a:bodyPr>
          <a:lstStyle/>
          <a:p>
            <a:pPr algn="ctr"/>
            <a:r>
              <a:rPr lang="en-US" sz="4000" b="1" dirty="0"/>
              <a:t>What is a KRL?</a:t>
            </a:r>
          </a:p>
        </p:txBody>
      </p:sp>
    </p:spTree>
    <p:extLst>
      <p:ext uri="{BB962C8B-B14F-4D97-AF65-F5344CB8AC3E}">
        <p14:creationId xmlns:p14="http://schemas.microsoft.com/office/powerpoint/2010/main" val="404664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77678-AC95-D4FE-4DBD-2424ECC79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14863-9CD6-6F38-594F-01686ACF5875}"/>
              </a:ext>
            </a:extLst>
          </p:cNvPr>
          <p:cNvSpPr>
            <a:spLocks noGrp="1"/>
          </p:cNvSpPr>
          <p:nvPr>
            <p:ph type="title"/>
          </p:nvPr>
        </p:nvSpPr>
        <p:spPr>
          <a:xfrm>
            <a:off x="1885156" y="362746"/>
            <a:ext cx="8421688" cy="823912"/>
          </a:xfrm>
        </p:spPr>
        <p:txBody>
          <a:bodyPr>
            <a:normAutofit fontScale="90000"/>
          </a:bodyPr>
          <a:lstStyle/>
          <a:p>
            <a:r>
              <a:rPr lang="en-US" dirty="0"/>
              <a:t>Change the World</a:t>
            </a:r>
            <a:br>
              <a:rPr lang="en-US" dirty="0"/>
            </a:br>
            <a:r>
              <a:rPr lang="en-US" dirty="0"/>
              <a:t>(My Final Message, Goodbye)</a:t>
            </a:r>
          </a:p>
        </p:txBody>
      </p:sp>
      <p:sp>
        <p:nvSpPr>
          <p:cNvPr id="10" name="Footer Placeholder 9">
            <a:extLst>
              <a:ext uri="{FF2B5EF4-FFF2-40B4-BE49-F238E27FC236}">
                <a16:creationId xmlns:a16="http://schemas.microsoft.com/office/drawing/2014/main" id="{0B5CB671-C47B-C7BD-BC5B-1C64ADAAF586}"/>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32116476-F69F-AEB4-1E4C-C78C2B66FC47}"/>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2C381F3-E055-6144-CC18-DD4F83D94E30}"/>
                  </a:ext>
                </a:extLst>
              </p:cNvPr>
              <p:cNvSpPr>
                <a:spLocks noGrp="1"/>
              </p:cNvSpPr>
              <p:nvPr>
                <p:ph sz="half" idx="2"/>
              </p:nvPr>
            </p:nvSpPr>
            <p:spPr>
              <a:xfrm>
                <a:off x="1885156" y="1707614"/>
                <a:ext cx="8421688" cy="4124859"/>
              </a:xfrm>
            </p:spPr>
            <p:txBody>
              <a:bodyPr>
                <a:normAutofit lnSpcReduction="10000"/>
              </a:bodyPr>
              <a:lstStyle/>
              <a:p>
                <a:pPr marL="285750" indent="-285750">
                  <a:buFont typeface="Arial" panose="020B0604020202020204" pitchFamily="34" charset="0"/>
                  <a:buChar char="•"/>
                </a:pPr>
                <a:r>
                  <a:rPr lang="en-US" sz="2800" dirty="0"/>
                  <a:t>A KB agent takes actions in the world through </a:t>
                </a:r>
                <a:r>
                  <a:rPr lang="en-US" sz="2800" b="1" dirty="0"/>
                  <a:t>actuators</a:t>
                </a:r>
                <a:r>
                  <a:rPr lang="en-US" sz="2800" dirty="0"/>
                  <a:t> (in response to </a:t>
                </a:r>
                <a14:m>
                  <m:oMath xmlns:m="http://schemas.openxmlformats.org/officeDocument/2006/math">
                    <m:r>
                      <a:rPr lang="en-US" sz="2800" b="0" i="1" smtClean="0">
                        <a:latin typeface="Cambria Math" panose="02040503050406030204" pitchFamily="18" charset="0"/>
                      </a:rPr>
                      <m:t>𝐴𝑆𝐾</m:t>
                    </m:r>
                  </m:oMath>
                </a14:m>
                <a:r>
                  <a:rPr lang="en-US" sz="2800" dirty="0"/>
                  <a:t>).</a:t>
                </a:r>
              </a:p>
              <a:p>
                <a:pPr marL="285750" indent="-285750">
                  <a:buFont typeface="Arial" panose="020B0604020202020204" pitchFamily="34" charset="0"/>
                  <a:buChar char="•"/>
                </a:pPr>
                <a:r>
                  <a:rPr lang="en-US" sz="2800" dirty="0"/>
                  <a:t>Actions generally incur the passage of time.</a:t>
                </a:r>
              </a:p>
              <a:p>
                <a:pPr marL="285750" indent="-285750">
                  <a:buFont typeface="Arial" panose="020B0604020202020204" pitchFamily="34" charset="0"/>
                  <a:buChar char="•"/>
                </a:pPr>
                <a:r>
                  <a:rPr lang="en-US" sz="2800" dirty="0"/>
                  <a:t>Actions may be associated with prerequisites or costs.</a:t>
                </a:r>
              </a:p>
              <a:p>
                <a:pPr marL="742950" lvl="1" indent="-285750">
                  <a:buFont typeface="Arial" panose="020B0604020202020204" pitchFamily="34" charset="0"/>
                  <a:buChar char="•"/>
                </a:pPr>
                <a:r>
                  <a:rPr lang="en-US" sz="2800" dirty="0"/>
                  <a:t>Ex. Writing takes pencil, paper, energy, etc.</a:t>
                </a:r>
              </a:p>
              <a:p>
                <a:pPr marL="285750" indent="-285750">
                  <a:buFont typeface="Arial" panose="020B0604020202020204" pitchFamily="34" charset="0"/>
                  <a:buChar char="•"/>
                </a:pPr>
                <a:r>
                  <a:rPr lang="en-US" sz="2800" dirty="0"/>
                  <a:t>Actions are evaluated with a </a:t>
                </a:r>
                <a:r>
                  <a:rPr lang="en-US" sz="2800" b="1" dirty="0"/>
                  <a:t>performance measure</a:t>
                </a:r>
                <a:r>
                  <a:rPr lang="en-US" sz="2800" dirty="0"/>
                  <a:t>.</a:t>
                </a:r>
              </a:p>
              <a:p>
                <a:pPr marL="742950" lvl="1" indent="-285750">
                  <a:buFont typeface="Arial" panose="020B0604020202020204" pitchFamily="34" charset="0"/>
                  <a:buChar char="•"/>
                </a:pPr>
                <a:r>
                  <a:rPr lang="en-US" sz="2800" dirty="0"/>
                  <a:t>Ex. Punishment/reward system</a:t>
                </a:r>
              </a:p>
            </p:txBody>
          </p:sp>
        </mc:Choice>
        <mc:Fallback>
          <p:sp>
            <p:nvSpPr>
              <p:cNvPr id="4" name="Content Placeholder 3">
                <a:extLst>
                  <a:ext uri="{FF2B5EF4-FFF2-40B4-BE49-F238E27FC236}">
                    <a16:creationId xmlns:a16="http://schemas.microsoft.com/office/drawing/2014/main" id="{72C381F3-E055-6144-CC18-DD4F83D94E30}"/>
                  </a:ext>
                </a:extLst>
              </p:cNvPr>
              <p:cNvSpPr>
                <a:spLocks noGrp="1" noRot="1" noChangeAspect="1" noMove="1" noResize="1" noEditPoints="1" noAdjustHandles="1" noChangeArrowheads="1" noChangeShapeType="1" noTextEdit="1"/>
              </p:cNvSpPr>
              <p:nvPr>
                <p:ph sz="half" idx="2"/>
              </p:nvPr>
            </p:nvSpPr>
            <p:spPr>
              <a:xfrm>
                <a:off x="1885156" y="1707614"/>
                <a:ext cx="8421688" cy="4124859"/>
              </a:xfrm>
              <a:blipFill>
                <a:blip r:embed="rId3"/>
                <a:stretch>
                  <a:fillRect l="-1302" t="-2511" b="-2363"/>
                </a:stretch>
              </a:blipFill>
            </p:spPr>
            <p:txBody>
              <a:bodyPr/>
              <a:lstStyle/>
              <a:p>
                <a:r>
                  <a:rPr lang="en-US">
                    <a:noFill/>
                  </a:rPr>
                  <a:t> </a:t>
                </a:r>
              </a:p>
            </p:txBody>
          </p:sp>
        </mc:Fallback>
      </mc:AlternateContent>
    </p:spTree>
    <p:extLst>
      <p:ext uri="{BB962C8B-B14F-4D97-AF65-F5344CB8AC3E}">
        <p14:creationId xmlns:p14="http://schemas.microsoft.com/office/powerpoint/2010/main" val="4177553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54C42-ADBC-240A-605B-5D746CFB10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26793B-F7FC-460B-E435-3DA685CD07B0}"/>
              </a:ext>
            </a:extLst>
          </p:cNvPr>
          <p:cNvSpPr>
            <a:spLocks noGrp="1"/>
          </p:cNvSpPr>
          <p:nvPr>
            <p:ph type="title"/>
          </p:nvPr>
        </p:nvSpPr>
        <p:spPr>
          <a:xfrm>
            <a:off x="838200" y="260467"/>
            <a:ext cx="10515600" cy="939568"/>
          </a:xfrm>
        </p:spPr>
        <p:txBody>
          <a:bodyPr/>
          <a:lstStyle/>
          <a:p>
            <a:r>
              <a:rPr lang="en-US" dirty="0"/>
              <a:t>A Brief Aside on Logic</a:t>
            </a:r>
          </a:p>
        </p:txBody>
      </p:sp>
      <p:sp>
        <p:nvSpPr>
          <p:cNvPr id="7" name="Footer Placeholder 6">
            <a:extLst>
              <a:ext uri="{FF2B5EF4-FFF2-40B4-BE49-F238E27FC236}">
                <a16:creationId xmlns:a16="http://schemas.microsoft.com/office/drawing/2014/main" id="{CF2632B9-2AD5-A876-77AC-B74E9FA6612A}"/>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536E03F7-4861-3986-E988-63B12EF2CE99}"/>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5" name="Content Placeholder 3">
            <a:extLst>
              <a:ext uri="{FF2B5EF4-FFF2-40B4-BE49-F238E27FC236}">
                <a16:creationId xmlns:a16="http://schemas.microsoft.com/office/drawing/2014/main" id="{69A46FE7-5D03-3FDD-A076-A8C283AFF843}"/>
              </a:ext>
            </a:extLst>
          </p:cNvPr>
          <p:cNvSpPr txBox="1">
            <a:spLocks/>
          </p:cNvSpPr>
          <p:nvPr/>
        </p:nvSpPr>
        <p:spPr>
          <a:xfrm>
            <a:off x="4038600" y="1715763"/>
            <a:ext cx="6540846" cy="41248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dirty="0"/>
          </a:p>
        </p:txBody>
      </p:sp>
      <mc:AlternateContent xmlns:mc="http://schemas.openxmlformats.org/markup-compatibility/2006">
        <mc:Choice xmlns:a14="http://schemas.microsoft.com/office/drawing/2010/main" Requires="a14">
          <p:sp>
            <p:nvSpPr>
              <p:cNvPr id="2" name="Content Placeholder 3">
                <a:extLst>
                  <a:ext uri="{FF2B5EF4-FFF2-40B4-BE49-F238E27FC236}">
                    <a16:creationId xmlns:a16="http://schemas.microsoft.com/office/drawing/2014/main" id="{AADF71FE-305B-DE96-B33C-DFE634C3F3AB}"/>
                  </a:ext>
                </a:extLst>
              </p:cNvPr>
              <p:cNvSpPr txBox="1">
                <a:spLocks/>
              </p:cNvSpPr>
              <p:nvPr/>
            </p:nvSpPr>
            <p:spPr>
              <a:xfrm>
                <a:off x="1885156" y="1707614"/>
                <a:ext cx="8421688" cy="41248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3200" dirty="0"/>
                  <a:t>Saving </a:t>
                </a:r>
                <a:r>
                  <a:rPr lang="en-US" sz="3200" b="1" dirty="0"/>
                  <a:t>logic </a:t>
                </a:r>
                <a:r>
                  <a:rPr lang="en-US" sz="3200" dirty="0"/>
                  <a:t>for further elaboration.</a:t>
                </a:r>
              </a:p>
              <a:p>
                <a:pPr marL="285750" indent="-285750"/>
                <a:r>
                  <a:rPr lang="en-US" sz="3200" dirty="0"/>
                  <a:t>For now, know that logic decides how a KB agent responds to an </a:t>
                </a:r>
                <a14:m>
                  <m:oMath xmlns:m="http://schemas.openxmlformats.org/officeDocument/2006/math">
                    <m:r>
                      <a:rPr lang="en-US" sz="3200" b="0" i="1" smtClean="0">
                        <a:latin typeface="Cambria Math" panose="02040503050406030204" pitchFamily="18" charset="0"/>
                      </a:rPr>
                      <m:t>𝐴𝑆𝐾</m:t>
                    </m:r>
                  </m:oMath>
                </a14:m>
                <a:r>
                  <a:rPr lang="en-US" sz="3200" dirty="0"/>
                  <a:t> based on its KB.</a:t>
                </a:r>
              </a:p>
              <a:p>
                <a:pPr marL="285750" indent="-285750"/>
                <a:r>
                  <a:rPr lang="en-US" sz="3200" dirty="0"/>
                  <a:t>Actions are executed with the agent’s actuators.</a:t>
                </a:r>
              </a:p>
              <a:p>
                <a:pPr marL="285750" indent="-285750"/>
                <a:r>
                  <a:rPr lang="en-US" sz="3200" dirty="0"/>
                  <a:t>When an agent draws a conclusion from correct information, the conclusion is guaranteed to be correct.</a:t>
                </a:r>
              </a:p>
            </p:txBody>
          </p:sp>
        </mc:Choice>
        <mc:Fallback>
          <p:sp>
            <p:nvSpPr>
              <p:cNvPr id="2" name="Content Placeholder 3">
                <a:extLst>
                  <a:ext uri="{FF2B5EF4-FFF2-40B4-BE49-F238E27FC236}">
                    <a16:creationId xmlns:a16="http://schemas.microsoft.com/office/drawing/2014/main" id="{AADF71FE-305B-DE96-B33C-DFE634C3F3AB}"/>
                  </a:ext>
                </a:extLst>
              </p:cNvPr>
              <p:cNvSpPr txBox="1">
                <a:spLocks noRot="1" noChangeAspect="1" noMove="1" noResize="1" noEditPoints="1" noAdjustHandles="1" noChangeArrowheads="1" noChangeShapeType="1" noTextEdit="1"/>
              </p:cNvSpPr>
              <p:nvPr/>
            </p:nvSpPr>
            <p:spPr>
              <a:xfrm>
                <a:off x="1885156" y="1707614"/>
                <a:ext cx="8421688" cy="4124859"/>
              </a:xfrm>
              <a:prstGeom prst="rect">
                <a:avLst/>
              </a:prstGeom>
              <a:blipFill>
                <a:blip r:embed="rId3"/>
                <a:stretch>
                  <a:fillRect l="-1664" t="-2954" b="-1477"/>
                </a:stretch>
              </a:blipFill>
            </p:spPr>
            <p:txBody>
              <a:bodyPr/>
              <a:lstStyle/>
              <a:p>
                <a:r>
                  <a:rPr lang="en-US">
                    <a:noFill/>
                  </a:rPr>
                  <a:t> </a:t>
                </a:r>
              </a:p>
            </p:txBody>
          </p:sp>
        </mc:Fallback>
      </mc:AlternateContent>
    </p:spTree>
    <p:extLst>
      <p:ext uri="{BB962C8B-B14F-4D97-AF65-F5344CB8AC3E}">
        <p14:creationId xmlns:p14="http://schemas.microsoft.com/office/powerpoint/2010/main" val="102183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544C9-E486-9A43-F2B3-7C9F3085A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7660B-66A2-6695-A746-04B15245D98D}"/>
              </a:ext>
            </a:extLst>
          </p:cNvPr>
          <p:cNvSpPr>
            <a:spLocks noGrp="1"/>
          </p:cNvSpPr>
          <p:nvPr>
            <p:ph type="title"/>
          </p:nvPr>
        </p:nvSpPr>
        <p:spPr>
          <a:xfrm>
            <a:off x="5464097" y="779541"/>
            <a:ext cx="5876926" cy="1204912"/>
          </a:xfrm>
        </p:spPr>
        <p:txBody>
          <a:bodyPr>
            <a:normAutofit/>
          </a:bodyPr>
          <a:lstStyle/>
          <a:p>
            <a:r>
              <a:rPr lang="en-US" sz="4000" dirty="0"/>
              <a:t>A Basic KB Agent</a:t>
            </a:r>
          </a:p>
        </p:txBody>
      </p:sp>
      <p:sp>
        <p:nvSpPr>
          <p:cNvPr id="5" name="Footer Placeholder 4">
            <a:extLst>
              <a:ext uri="{FF2B5EF4-FFF2-40B4-BE49-F238E27FC236}">
                <a16:creationId xmlns:a16="http://schemas.microsoft.com/office/drawing/2014/main" id="{24A956D3-642F-DDFE-6722-63E16C7A2E73}"/>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6" name="Slide Number Placeholder 5">
            <a:extLst>
              <a:ext uri="{FF2B5EF4-FFF2-40B4-BE49-F238E27FC236}">
                <a16:creationId xmlns:a16="http://schemas.microsoft.com/office/drawing/2014/main" id="{6A4E3021-E9DA-9402-FB74-9573F18C60C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
        <p:nvSpPr>
          <p:cNvPr id="9" name="Content Placeholder 5">
            <a:extLst>
              <a:ext uri="{FF2B5EF4-FFF2-40B4-BE49-F238E27FC236}">
                <a16:creationId xmlns:a16="http://schemas.microsoft.com/office/drawing/2014/main" id="{640721F0-6F28-7CC5-3207-1C560D3AF14F}"/>
              </a:ext>
            </a:extLst>
          </p:cNvPr>
          <p:cNvSpPr txBox="1">
            <a:spLocks/>
          </p:cNvSpPr>
          <p:nvPr/>
        </p:nvSpPr>
        <p:spPr>
          <a:xfrm>
            <a:off x="5464097" y="2430501"/>
            <a:ext cx="6324600" cy="3479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pic>
        <p:nvPicPr>
          <p:cNvPr id="8" name="Picture 7" descr="A close-up of a text&#10;&#10;Description automatically generated">
            <a:extLst>
              <a:ext uri="{FF2B5EF4-FFF2-40B4-BE49-F238E27FC236}">
                <a16:creationId xmlns:a16="http://schemas.microsoft.com/office/drawing/2014/main" id="{A912202F-CF0C-BBF3-D504-082969C2D269}"/>
              </a:ext>
            </a:extLst>
          </p:cNvPr>
          <p:cNvPicPr>
            <a:picLocks noChangeAspect="1"/>
          </p:cNvPicPr>
          <p:nvPr/>
        </p:nvPicPr>
        <p:blipFill>
          <a:blip r:embed="rId3"/>
          <a:stretch>
            <a:fillRect/>
          </a:stretch>
        </p:blipFill>
        <p:spPr>
          <a:xfrm>
            <a:off x="5464097" y="2430501"/>
            <a:ext cx="5941630" cy="2815125"/>
          </a:xfrm>
          <a:prstGeom prst="rect">
            <a:avLst/>
          </a:prstGeom>
        </p:spPr>
      </p:pic>
    </p:spTree>
    <p:extLst>
      <p:ext uri="{BB962C8B-B14F-4D97-AF65-F5344CB8AC3E}">
        <p14:creationId xmlns:p14="http://schemas.microsoft.com/office/powerpoint/2010/main" val="3696218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D59CF-2534-AB9C-4869-924614BDD3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03B62-7366-6E27-96B9-7749D5D2EBA6}"/>
              </a:ext>
            </a:extLst>
          </p:cNvPr>
          <p:cNvSpPr>
            <a:spLocks noGrp="1"/>
          </p:cNvSpPr>
          <p:nvPr>
            <p:ph type="title"/>
          </p:nvPr>
        </p:nvSpPr>
        <p:spPr>
          <a:xfrm>
            <a:off x="1289825" y="267273"/>
            <a:ext cx="9612350" cy="732001"/>
          </a:xfrm>
        </p:spPr>
        <p:txBody>
          <a:bodyPr>
            <a:normAutofit fontScale="90000"/>
          </a:bodyPr>
          <a:lstStyle/>
          <a:p>
            <a:r>
              <a:rPr lang="en-US" dirty="0"/>
              <a:t>Wumpus World</a:t>
            </a:r>
            <a:br>
              <a:rPr lang="en-US" dirty="0"/>
            </a:br>
            <a:r>
              <a:rPr lang="en-US" dirty="0"/>
              <a:t>(Like the one from Discord?)</a:t>
            </a:r>
          </a:p>
        </p:txBody>
      </p:sp>
      <p:sp>
        <p:nvSpPr>
          <p:cNvPr id="24" name="Footer Placeholder 23">
            <a:extLst>
              <a:ext uri="{FF2B5EF4-FFF2-40B4-BE49-F238E27FC236}">
                <a16:creationId xmlns:a16="http://schemas.microsoft.com/office/drawing/2014/main" id="{D10E768A-4101-96BC-7346-75F0761FC0CD}"/>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20294330-4CDB-D2D2-E92E-24D590DCC96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pic>
        <p:nvPicPr>
          <p:cNvPr id="5" name="Picture 4" descr="A sudoku with pictures of people and words&#10;&#10;Description automatically generated">
            <a:extLst>
              <a:ext uri="{FF2B5EF4-FFF2-40B4-BE49-F238E27FC236}">
                <a16:creationId xmlns:a16="http://schemas.microsoft.com/office/drawing/2014/main" id="{A3C12BA7-D120-2C5F-AC6A-BE26CB3ABBA3}"/>
              </a:ext>
            </a:extLst>
          </p:cNvPr>
          <p:cNvPicPr>
            <a:picLocks noChangeAspect="1"/>
          </p:cNvPicPr>
          <p:nvPr/>
        </p:nvPicPr>
        <p:blipFill>
          <a:blip r:embed="rId3"/>
          <a:stretch>
            <a:fillRect/>
          </a:stretch>
        </p:blipFill>
        <p:spPr>
          <a:xfrm>
            <a:off x="6933144" y="1663596"/>
            <a:ext cx="4420656" cy="4207933"/>
          </a:xfrm>
          <a:prstGeom prst="rect">
            <a:avLst/>
          </a:prstGeom>
        </p:spPr>
      </p:pic>
      <p:grpSp>
        <p:nvGrpSpPr>
          <p:cNvPr id="8" name="Group 7">
            <a:extLst>
              <a:ext uri="{FF2B5EF4-FFF2-40B4-BE49-F238E27FC236}">
                <a16:creationId xmlns:a16="http://schemas.microsoft.com/office/drawing/2014/main" id="{CB9D11E1-B32F-0F24-319B-6ED1D2020B8B}"/>
              </a:ext>
            </a:extLst>
          </p:cNvPr>
          <p:cNvGrpSpPr/>
          <p:nvPr/>
        </p:nvGrpSpPr>
        <p:grpSpPr>
          <a:xfrm>
            <a:off x="838200" y="1239620"/>
            <a:ext cx="6094944" cy="4876384"/>
            <a:chOff x="838200" y="990808"/>
            <a:chExt cx="6094944" cy="4876384"/>
          </a:xfrm>
        </p:grpSpPr>
        <p:sp>
          <p:nvSpPr>
            <p:cNvPr id="6" name="Content Placeholder 3">
              <a:extLst>
                <a:ext uri="{FF2B5EF4-FFF2-40B4-BE49-F238E27FC236}">
                  <a16:creationId xmlns:a16="http://schemas.microsoft.com/office/drawing/2014/main" id="{6B948E80-3772-F072-0C86-78DAB6A84C5D}"/>
                </a:ext>
              </a:extLst>
            </p:cNvPr>
            <p:cNvSpPr txBox="1">
              <a:spLocks/>
            </p:cNvSpPr>
            <p:nvPr/>
          </p:nvSpPr>
          <p:spPr>
            <a:xfrm>
              <a:off x="838200" y="990808"/>
              <a:ext cx="2675467" cy="48763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t>Performance Measure</a:t>
              </a:r>
            </a:p>
            <a:p>
              <a:pPr marL="742950" lvl="1" indent="-285750"/>
              <a:r>
                <a:rPr lang="en-US" sz="1600" dirty="0"/>
                <a:t>Gold = +1,000</a:t>
              </a:r>
            </a:p>
            <a:p>
              <a:pPr marL="742950" lvl="1" indent="-285750"/>
              <a:r>
                <a:rPr lang="en-US" sz="1600" dirty="0"/>
                <a:t>Step = -1</a:t>
              </a:r>
            </a:p>
            <a:p>
              <a:pPr marL="742950" lvl="1" indent="-285750"/>
              <a:r>
                <a:rPr lang="en-US" sz="1600" dirty="0"/>
                <a:t>Arrow Use = -10</a:t>
              </a:r>
            </a:p>
            <a:p>
              <a:pPr marL="742950" lvl="1" indent="-285750"/>
              <a:r>
                <a:rPr lang="en-US" sz="1600" dirty="0"/>
                <a:t>Death = -1,000</a:t>
              </a:r>
            </a:p>
            <a:p>
              <a:pPr marL="285750" indent="-285750"/>
              <a:r>
                <a:rPr lang="en-US" sz="1800" dirty="0"/>
                <a:t>Actuators</a:t>
              </a:r>
            </a:p>
            <a:p>
              <a:pPr marL="742950" lvl="1" indent="-285750"/>
              <a:r>
                <a:rPr lang="en-US" sz="1600" dirty="0"/>
                <a:t>Left Turn</a:t>
              </a:r>
            </a:p>
            <a:p>
              <a:pPr marL="742950" lvl="1" indent="-285750"/>
              <a:r>
                <a:rPr lang="en-US" sz="1600" dirty="0"/>
                <a:t>Right Turn</a:t>
              </a:r>
            </a:p>
            <a:p>
              <a:pPr marL="742950" lvl="1" indent="-285750"/>
              <a:r>
                <a:rPr lang="en-US" sz="1600" dirty="0"/>
                <a:t>Forward</a:t>
              </a:r>
            </a:p>
            <a:p>
              <a:pPr marL="742950" lvl="1" indent="-285750"/>
              <a:r>
                <a:rPr lang="en-US" sz="1600" dirty="0"/>
                <a:t>Grab</a:t>
              </a:r>
            </a:p>
            <a:p>
              <a:pPr marL="742950" lvl="1" indent="-285750"/>
              <a:r>
                <a:rPr lang="en-US" sz="1600" dirty="0"/>
                <a:t>Release</a:t>
              </a:r>
            </a:p>
            <a:p>
              <a:pPr marL="742950" lvl="1" indent="-285750"/>
              <a:r>
                <a:rPr lang="en-US" sz="1600" dirty="0"/>
                <a:t>Shoot</a:t>
              </a:r>
            </a:p>
            <a:p>
              <a:pPr marL="285750" indent="-285750"/>
              <a:r>
                <a:rPr lang="en-US" sz="1800" dirty="0"/>
                <a:t>Sensors</a:t>
              </a:r>
            </a:p>
            <a:p>
              <a:pPr marL="742950" lvl="1" indent="-285750"/>
              <a:r>
                <a:rPr lang="en-US" sz="1600" dirty="0"/>
                <a:t>Breeze</a:t>
              </a:r>
            </a:p>
            <a:p>
              <a:pPr marL="742950" lvl="1" indent="-285750"/>
              <a:r>
                <a:rPr lang="en-US" sz="1600" dirty="0"/>
                <a:t>Glitter</a:t>
              </a:r>
            </a:p>
            <a:p>
              <a:pPr marL="742950" lvl="1" indent="-285750"/>
              <a:r>
                <a:rPr lang="en-US" sz="1600" dirty="0"/>
                <a:t>Smell</a:t>
              </a:r>
            </a:p>
          </p:txBody>
        </p:sp>
        <p:sp>
          <p:nvSpPr>
            <p:cNvPr id="7" name="Content Placeholder 3">
              <a:extLst>
                <a:ext uri="{FF2B5EF4-FFF2-40B4-BE49-F238E27FC236}">
                  <a16:creationId xmlns:a16="http://schemas.microsoft.com/office/drawing/2014/main" id="{2D335633-EFC1-F243-A9F3-CEEC9D634583}"/>
                </a:ext>
              </a:extLst>
            </p:cNvPr>
            <p:cNvSpPr txBox="1">
              <a:spLocks/>
            </p:cNvSpPr>
            <p:nvPr/>
          </p:nvSpPr>
          <p:spPr>
            <a:xfrm>
              <a:off x="3513667" y="990808"/>
              <a:ext cx="3419477" cy="48763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t>Environment</a:t>
              </a:r>
            </a:p>
            <a:p>
              <a:pPr marL="742950" lvl="1" indent="-285750"/>
              <a:r>
                <a:rPr lang="en-US" sz="1600" dirty="0"/>
                <a:t>Squares adjacent to Wumpus are smelly</a:t>
              </a:r>
            </a:p>
            <a:p>
              <a:pPr marL="742950" lvl="1" indent="-285750"/>
              <a:r>
                <a:rPr lang="en-US" sz="1600" dirty="0"/>
                <a:t>Squares adjacent to pit are breezy</a:t>
              </a:r>
            </a:p>
            <a:p>
              <a:pPr marL="742950" lvl="1" indent="-285750"/>
              <a:r>
                <a:rPr lang="en-US" sz="1600" dirty="0"/>
                <a:t>Glitter </a:t>
              </a:r>
              <a:r>
                <a:rPr lang="en-US" sz="1600" b="1" dirty="0"/>
                <a:t>iff*</a:t>
              </a:r>
              <a:r>
                <a:rPr lang="en-US" sz="1600" dirty="0"/>
                <a:t> gold is in the same square</a:t>
              </a:r>
            </a:p>
            <a:p>
              <a:pPr marL="742950" lvl="1" indent="-285750"/>
              <a:r>
                <a:rPr lang="en-US" sz="1600" dirty="0"/>
                <a:t>Shooting kills Wumpus if you are facing it</a:t>
              </a:r>
            </a:p>
            <a:p>
              <a:pPr marL="742950" lvl="1" indent="-285750"/>
              <a:r>
                <a:rPr lang="en-US" sz="1600" dirty="0"/>
                <a:t>Shooting uses up the only arrow</a:t>
              </a:r>
            </a:p>
            <a:p>
              <a:pPr marL="742950" lvl="1" indent="-285750"/>
              <a:r>
                <a:rPr lang="en-US" sz="1600" dirty="0"/>
                <a:t>Grabbing picks up gold if in same square</a:t>
              </a:r>
            </a:p>
            <a:p>
              <a:pPr marL="742950" lvl="1" indent="-285750"/>
              <a:r>
                <a:rPr lang="en-US" sz="1600" dirty="0"/>
                <a:t>Releasing drops the gold in same square</a:t>
              </a:r>
            </a:p>
            <a:p>
              <a:pPr marL="285750" indent="-285750"/>
              <a:r>
                <a:rPr lang="en-US" sz="1800" b="1" dirty="0"/>
                <a:t>*iff</a:t>
              </a:r>
              <a:r>
                <a:rPr lang="en-US" sz="1800" dirty="0"/>
                <a:t> = if and only if</a:t>
              </a:r>
            </a:p>
            <a:p>
              <a:pPr marL="742950" lvl="1" indent="-285750"/>
              <a:r>
                <a:rPr lang="en-US" sz="1400" dirty="0"/>
                <a:t>Will be used continually throughout this chapter!</a:t>
              </a:r>
            </a:p>
          </p:txBody>
        </p:sp>
      </p:grpSp>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0402784A-2ECC-8139-E94A-F22AE617BA28}"/>
                  </a:ext>
                </a:extLst>
              </p14:cNvPr>
              <p14:cNvContentPartPr/>
              <p14:nvPr/>
            </p14:nvContentPartPr>
            <p14:xfrm>
              <a:off x="3385467" y="5088080"/>
              <a:ext cx="3138480" cy="917640"/>
            </p14:xfrm>
          </p:contentPart>
        </mc:Choice>
        <mc:Fallback>
          <p:pic>
            <p:nvPicPr>
              <p:cNvPr id="10" name="Ink 9">
                <a:extLst>
                  <a:ext uri="{FF2B5EF4-FFF2-40B4-BE49-F238E27FC236}">
                    <a16:creationId xmlns:a16="http://schemas.microsoft.com/office/drawing/2014/main" id="{0402784A-2ECC-8139-E94A-F22AE617BA28}"/>
                  </a:ext>
                </a:extLst>
              </p:cNvPr>
              <p:cNvPicPr/>
              <p:nvPr/>
            </p:nvPicPr>
            <p:blipFill>
              <a:blip r:embed="rId5"/>
              <a:stretch>
                <a:fillRect/>
              </a:stretch>
            </p:blipFill>
            <p:spPr>
              <a:xfrm>
                <a:off x="3376467" y="5079080"/>
                <a:ext cx="3156120" cy="935280"/>
              </a:xfrm>
              <a:prstGeom prst="rect">
                <a:avLst/>
              </a:prstGeom>
            </p:spPr>
          </p:pic>
        </mc:Fallback>
      </mc:AlternateContent>
    </p:spTree>
    <p:extLst>
      <p:ext uri="{BB962C8B-B14F-4D97-AF65-F5344CB8AC3E}">
        <p14:creationId xmlns:p14="http://schemas.microsoft.com/office/powerpoint/2010/main" val="1411978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9D72C-FDD6-67F6-9BEB-7C40C20EE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FA4A3-C233-A48F-393F-FFE9F4C34CE2}"/>
              </a:ext>
            </a:extLst>
          </p:cNvPr>
          <p:cNvSpPr>
            <a:spLocks noGrp="1"/>
          </p:cNvSpPr>
          <p:nvPr>
            <p:ph type="title"/>
          </p:nvPr>
        </p:nvSpPr>
        <p:spPr>
          <a:xfrm>
            <a:off x="5476875" y="1671639"/>
            <a:ext cx="5111750" cy="587372"/>
          </a:xfrm>
        </p:spPr>
        <p:txBody>
          <a:bodyPr/>
          <a:lstStyle/>
          <a:p>
            <a:r>
              <a:rPr lang="en-US" dirty="0"/>
              <a:t>Notice</a:t>
            </a:r>
          </a:p>
        </p:txBody>
      </p:sp>
      <p:sp>
        <p:nvSpPr>
          <p:cNvPr id="3" name="Text Placeholder 2">
            <a:extLst>
              <a:ext uri="{FF2B5EF4-FFF2-40B4-BE49-F238E27FC236}">
                <a16:creationId xmlns:a16="http://schemas.microsoft.com/office/drawing/2014/main" id="{1E01EBD1-7394-3900-A55A-504B0FC29981}"/>
              </a:ext>
            </a:extLst>
          </p:cNvPr>
          <p:cNvSpPr>
            <a:spLocks noGrp="1"/>
          </p:cNvSpPr>
          <p:nvPr>
            <p:ph type="body" idx="1"/>
          </p:nvPr>
        </p:nvSpPr>
        <p:spPr>
          <a:xfrm>
            <a:off x="5476875" y="2464420"/>
            <a:ext cx="5111750" cy="2721941"/>
          </a:xfrm>
        </p:spPr>
        <p:txBody>
          <a:bodyPr>
            <a:normAutofit/>
          </a:bodyPr>
          <a:lstStyle/>
          <a:p>
            <a:r>
              <a:rPr lang="en-US" sz="2400" dirty="0"/>
              <a:t>Presentation slides will be available for download along with the recording of this review session.</a:t>
            </a:r>
          </a:p>
          <a:p>
            <a:r>
              <a:rPr lang="en-US" sz="2400" dirty="0"/>
              <a:t>You are free to take pictures regardless if you’d like.</a:t>
            </a:r>
          </a:p>
        </p:txBody>
      </p:sp>
      <p:sp>
        <p:nvSpPr>
          <p:cNvPr id="5" name="Footer Placeholder 4">
            <a:extLst>
              <a:ext uri="{FF2B5EF4-FFF2-40B4-BE49-F238E27FC236}">
                <a16:creationId xmlns:a16="http://schemas.microsoft.com/office/drawing/2014/main" id="{057A65A2-0E99-C4E3-E49D-A5BB13DB6039}"/>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6" name="Slide Number Placeholder 5">
            <a:extLst>
              <a:ext uri="{FF2B5EF4-FFF2-40B4-BE49-F238E27FC236}">
                <a16:creationId xmlns:a16="http://schemas.microsoft.com/office/drawing/2014/main" id="{5FF1591A-A29B-CD0F-D3E2-B3D418807090}"/>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898311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20D90-F1D7-84D2-AD05-8EFFB5CB8E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51288C-140A-5DEC-CECB-11FBE913B9B1}"/>
              </a:ext>
            </a:extLst>
          </p:cNvPr>
          <p:cNvSpPr>
            <a:spLocks noGrp="1"/>
          </p:cNvSpPr>
          <p:nvPr>
            <p:ph type="title"/>
          </p:nvPr>
        </p:nvSpPr>
        <p:spPr>
          <a:xfrm>
            <a:off x="838200" y="365126"/>
            <a:ext cx="10515600" cy="616181"/>
          </a:xfrm>
        </p:spPr>
        <p:txBody>
          <a:bodyPr/>
          <a:lstStyle/>
          <a:p>
            <a:r>
              <a:rPr lang="en-US" dirty="0"/>
              <a:t>Characteristics of Wumpus World</a:t>
            </a:r>
          </a:p>
        </p:txBody>
      </p:sp>
      <p:graphicFrame>
        <p:nvGraphicFramePr>
          <p:cNvPr id="4" name="Table 4">
            <a:extLst>
              <a:ext uri="{FF2B5EF4-FFF2-40B4-BE49-F238E27FC236}">
                <a16:creationId xmlns:a16="http://schemas.microsoft.com/office/drawing/2014/main" id="{C95A93B7-D752-8E79-9AEB-B95A7FE83106}"/>
              </a:ext>
            </a:extLst>
          </p:cNvPr>
          <p:cNvGraphicFramePr>
            <a:graphicFrameLocks noGrp="1"/>
          </p:cNvGraphicFramePr>
          <p:nvPr>
            <p:ph type="tbl" sz="quarter" idx="14"/>
            <p:extLst>
              <p:ext uri="{D42A27DB-BD31-4B8C-83A1-F6EECF244321}">
                <p14:modId xmlns:p14="http://schemas.microsoft.com/office/powerpoint/2010/main" val="2853106290"/>
              </p:ext>
            </p:extLst>
          </p:nvPr>
        </p:nvGraphicFramePr>
        <p:xfrm>
          <a:off x="838200" y="1160486"/>
          <a:ext cx="10515600" cy="4999358"/>
        </p:xfrm>
        <a:graphic>
          <a:graphicData uri="http://schemas.openxmlformats.org/drawingml/2006/table">
            <a:tbl>
              <a:tblPr firstRow="1" bandRow="1">
                <a:tableStyleId>{7E9639D4-E3E2-4D34-9284-5A2195B3D0D7}</a:tableStyleId>
              </a:tblPr>
              <a:tblGrid>
                <a:gridCol w="3505200">
                  <a:extLst>
                    <a:ext uri="{9D8B030D-6E8A-4147-A177-3AD203B41FA5}">
                      <a16:colId xmlns:a16="http://schemas.microsoft.com/office/drawing/2014/main" val="3261104555"/>
                    </a:ext>
                  </a:extLst>
                </a:gridCol>
                <a:gridCol w="2040467">
                  <a:extLst>
                    <a:ext uri="{9D8B030D-6E8A-4147-A177-3AD203B41FA5}">
                      <a16:colId xmlns:a16="http://schemas.microsoft.com/office/drawing/2014/main" val="2547279344"/>
                    </a:ext>
                  </a:extLst>
                </a:gridCol>
                <a:gridCol w="4969933">
                  <a:extLst>
                    <a:ext uri="{9D8B030D-6E8A-4147-A177-3AD203B41FA5}">
                      <a16:colId xmlns:a16="http://schemas.microsoft.com/office/drawing/2014/main" val="2366228292"/>
                    </a:ext>
                  </a:extLst>
                </a:gridCol>
              </a:tblGrid>
              <a:tr h="714194">
                <a:tc>
                  <a:txBody>
                    <a:bodyPr/>
                    <a:lstStyle/>
                    <a:p>
                      <a:pPr algn="ctr" rtl="0" fontAlgn="auto"/>
                      <a:r>
                        <a:rPr lang="en-US" sz="1600" b="1" i="0" dirty="0">
                          <a:solidFill>
                            <a:srgbClr val="FFFFFF"/>
                          </a:solidFill>
                          <a:effectLst/>
                          <a:latin typeface="+mn-lt"/>
                        </a:rPr>
                        <a:t>​</a:t>
                      </a:r>
                    </a:p>
                  </a:txBody>
                  <a:tcPr anchor="ctr"/>
                </a:tc>
                <a:tc>
                  <a:txBody>
                    <a:bodyPr/>
                    <a:lstStyle/>
                    <a:p>
                      <a:pPr algn="ctr" rtl="0" fontAlgn="base"/>
                      <a:r>
                        <a:rPr lang="en-US" sz="1600" b="0" i="0" dirty="0">
                          <a:solidFill>
                            <a:schemeClr val="accent1"/>
                          </a:solidFill>
                          <a:effectLst/>
                          <a:latin typeface="+mn-lt"/>
                        </a:rPr>
                        <a:t>Answer</a:t>
                      </a:r>
                    </a:p>
                  </a:txBody>
                  <a:tcPr anchor="ctr"/>
                </a:tc>
                <a:tc>
                  <a:txBody>
                    <a:bodyPr/>
                    <a:lstStyle/>
                    <a:p>
                      <a:pPr algn="ctr" rtl="0" fontAlgn="base"/>
                      <a:r>
                        <a:rPr lang="en-US" sz="1600" b="0" i="0" dirty="0">
                          <a:solidFill>
                            <a:schemeClr val="accent1"/>
                          </a:solidFill>
                          <a:effectLst/>
                          <a:latin typeface="+mn-lt"/>
                        </a:rPr>
                        <a:t>Explanation</a:t>
                      </a:r>
                    </a:p>
                  </a:txBody>
                  <a:tcPr anchor="ctr"/>
                </a:tc>
                <a:extLst>
                  <a:ext uri="{0D108BD9-81ED-4DB2-BD59-A6C34878D82A}">
                    <a16:rowId xmlns:a16="http://schemas.microsoft.com/office/drawing/2014/main" val="3441328149"/>
                  </a:ext>
                </a:extLst>
              </a:tr>
              <a:tr h="714194">
                <a:tc>
                  <a:txBody>
                    <a:bodyPr/>
                    <a:lstStyle/>
                    <a:p>
                      <a:pPr algn="ctr" rtl="0" fontAlgn="base"/>
                      <a:r>
                        <a:rPr lang="en-US" sz="1400" b="0" i="0" dirty="0">
                          <a:solidFill>
                            <a:schemeClr val="tx1"/>
                          </a:solidFill>
                          <a:effectLst/>
                          <a:latin typeface="+mn-lt"/>
                        </a:rPr>
                        <a:t>Observable?</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No</a:t>
                      </a:r>
                    </a:p>
                  </a:txBody>
                  <a:tcPr anchor="ctr"/>
                </a:tc>
                <a:tc>
                  <a:txBody>
                    <a:bodyPr/>
                    <a:lstStyle/>
                    <a:p>
                      <a:pPr algn="ctr" rtl="0" fontAlgn="base"/>
                      <a:r>
                        <a:rPr lang="en-US" sz="1400" b="0" i="0" dirty="0">
                          <a:solidFill>
                            <a:schemeClr val="tx1"/>
                          </a:solidFill>
                          <a:effectLst/>
                          <a:latin typeface="+mn-lt"/>
                        </a:rPr>
                        <a:t>Only </a:t>
                      </a:r>
                      <a:r>
                        <a:rPr lang="en-US" sz="1400" b="1" i="0" dirty="0">
                          <a:solidFill>
                            <a:schemeClr val="tx1"/>
                          </a:solidFill>
                          <a:effectLst/>
                          <a:latin typeface="+mn-lt"/>
                        </a:rPr>
                        <a:t>local</a:t>
                      </a:r>
                      <a:r>
                        <a:rPr lang="en-US" sz="1400" b="0" i="0" dirty="0">
                          <a:solidFill>
                            <a:schemeClr val="tx1"/>
                          </a:solidFill>
                          <a:effectLst/>
                          <a:latin typeface="+mn-lt"/>
                        </a:rPr>
                        <a:t> perception.</a:t>
                      </a:r>
                    </a:p>
                    <a:p>
                      <a:pPr algn="ctr" rtl="0" fontAlgn="base"/>
                      <a:r>
                        <a:rPr lang="en-US" sz="1400" b="0" i="0" dirty="0">
                          <a:solidFill>
                            <a:schemeClr val="tx1"/>
                          </a:solidFill>
                          <a:effectLst/>
                          <a:latin typeface="+mn-lt"/>
                        </a:rPr>
                        <a:t>The agent can only see within one space.</a:t>
                      </a:r>
                    </a:p>
                  </a:txBody>
                  <a:tcPr anchor="ctr"/>
                </a:tc>
                <a:extLst>
                  <a:ext uri="{0D108BD9-81ED-4DB2-BD59-A6C34878D82A}">
                    <a16:rowId xmlns:a16="http://schemas.microsoft.com/office/drawing/2014/main" val="3134841754"/>
                  </a:ext>
                </a:extLst>
              </a:tr>
              <a:tr h="714194">
                <a:tc>
                  <a:txBody>
                    <a:bodyPr/>
                    <a:lstStyle/>
                    <a:p>
                      <a:pPr algn="ctr" rtl="0" fontAlgn="base"/>
                      <a:r>
                        <a:rPr lang="en-US" sz="1400" b="0" i="0" dirty="0">
                          <a:solidFill>
                            <a:schemeClr val="tx1"/>
                          </a:solidFill>
                          <a:effectLst/>
                          <a:latin typeface="+mn-lt"/>
                        </a:rPr>
                        <a:t>Deterministic?</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Yes</a:t>
                      </a:r>
                    </a:p>
                  </a:txBody>
                  <a:tcPr anchor="ctr"/>
                </a:tc>
                <a:tc>
                  <a:txBody>
                    <a:bodyPr/>
                    <a:lstStyle/>
                    <a:p>
                      <a:pPr algn="ctr" rtl="0" fontAlgn="base"/>
                      <a:r>
                        <a:rPr lang="en-US" sz="1400" b="0" i="0" dirty="0">
                          <a:solidFill>
                            <a:schemeClr val="tx1"/>
                          </a:solidFill>
                          <a:effectLst/>
                          <a:latin typeface="+mn-lt"/>
                        </a:rPr>
                        <a:t>Outcomes exactly specified.</a:t>
                      </a:r>
                    </a:p>
                    <a:p>
                      <a:pPr algn="ctr" rtl="0" fontAlgn="base"/>
                      <a:r>
                        <a:rPr lang="en-US" sz="1400" b="0" i="0" dirty="0">
                          <a:solidFill>
                            <a:schemeClr val="tx1"/>
                          </a:solidFill>
                          <a:effectLst/>
                          <a:latin typeface="+mn-lt"/>
                        </a:rPr>
                        <a:t>No random chance or unpredictability involved.</a:t>
                      </a:r>
                    </a:p>
                  </a:txBody>
                  <a:tcPr anchor="ctr"/>
                </a:tc>
                <a:extLst>
                  <a:ext uri="{0D108BD9-81ED-4DB2-BD59-A6C34878D82A}">
                    <a16:rowId xmlns:a16="http://schemas.microsoft.com/office/drawing/2014/main" val="4129140390"/>
                  </a:ext>
                </a:extLst>
              </a:tr>
              <a:tr h="714194">
                <a:tc>
                  <a:txBody>
                    <a:bodyPr/>
                    <a:lstStyle/>
                    <a:p>
                      <a:pPr algn="ctr" rtl="0" fontAlgn="base"/>
                      <a:r>
                        <a:rPr lang="en-US" sz="1400" b="0" i="0" dirty="0">
                          <a:solidFill>
                            <a:schemeClr val="tx1"/>
                          </a:solidFill>
                          <a:effectLst/>
                          <a:latin typeface="+mn-lt"/>
                        </a:rPr>
                        <a:t>Episodic?</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No</a:t>
                      </a:r>
                    </a:p>
                  </a:txBody>
                  <a:tcPr anchor="ctr"/>
                </a:tc>
                <a:tc>
                  <a:txBody>
                    <a:bodyPr/>
                    <a:lstStyle/>
                    <a:p>
                      <a:pPr algn="ctr" rtl="0" fontAlgn="base"/>
                      <a:r>
                        <a:rPr lang="en-US" sz="1400" b="0" i="0" dirty="0">
                          <a:solidFill>
                            <a:schemeClr val="tx1"/>
                          </a:solidFill>
                          <a:effectLst/>
                          <a:latin typeface="+mn-lt"/>
                        </a:rPr>
                        <a:t>Sequential at the level of actions.</a:t>
                      </a:r>
                    </a:p>
                    <a:p>
                      <a:pPr algn="ctr" rtl="0" fontAlgn="base"/>
                      <a:r>
                        <a:rPr lang="en-US" sz="1400" b="0" i="0" dirty="0">
                          <a:solidFill>
                            <a:schemeClr val="tx1"/>
                          </a:solidFill>
                          <a:effectLst/>
                          <a:latin typeface="+mn-lt"/>
                        </a:rPr>
                        <a:t>Each perception and action affects the next.</a:t>
                      </a:r>
                    </a:p>
                  </a:txBody>
                  <a:tcPr anchor="ctr"/>
                </a:tc>
                <a:extLst>
                  <a:ext uri="{0D108BD9-81ED-4DB2-BD59-A6C34878D82A}">
                    <a16:rowId xmlns:a16="http://schemas.microsoft.com/office/drawing/2014/main" val="1699990805"/>
                  </a:ext>
                </a:extLst>
              </a:tr>
              <a:tr h="714194">
                <a:tc>
                  <a:txBody>
                    <a:bodyPr/>
                    <a:lstStyle/>
                    <a:p>
                      <a:pPr algn="ctr" rtl="0" fontAlgn="base"/>
                      <a:r>
                        <a:rPr lang="en-US" sz="1400" b="0" i="0" dirty="0">
                          <a:solidFill>
                            <a:schemeClr val="tx1"/>
                          </a:solidFill>
                          <a:effectLst/>
                          <a:latin typeface="+mn-lt"/>
                        </a:rPr>
                        <a:t>Static?</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Yes</a:t>
                      </a:r>
                    </a:p>
                  </a:txBody>
                  <a:tcPr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b="0" i="0" dirty="0">
                          <a:solidFill>
                            <a:schemeClr val="tx1"/>
                          </a:solidFill>
                          <a:effectLst/>
                          <a:latin typeface="+mn-lt"/>
                        </a:rPr>
                        <a:t>Wumpus and Pits (environment) do not move.</a:t>
                      </a:r>
                    </a:p>
                  </a:txBody>
                  <a:tcPr anchor="ctr"/>
                </a:tc>
                <a:extLst>
                  <a:ext uri="{0D108BD9-81ED-4DB2-BD59-A6C34878D82A}">
                    <a16:rowId xmlns:a16="http://schemas.microsoft.com/office/drawing/2014/main" val="3388671141"/>
                  </a:ext>
                </a:extLst>
              </a:tr>
              <a:tr h="714194">
                <a:tc>
                  <a:txBody>
                    <a:bodyPr/>
                    <a:lstStyle/>
                    <a:p>
                      <a:pPr algn="ctr" rtl="0" fontAlgn="base"/>
                      <a:r>
                        <a:rPr lang="en-US" sz="1400" b="0" i="0" dirty="0">
                          <a:solidFill>
                            <a:schemeClr val="tx1"/>
                          </a:solidFill>
                          <a:effectLst/>
                          <a:latin typeface="+mn-lt"/>
                        </a:rPr>
                        <a:t>Discrete?</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Yes</a:t>
                      </a:r>
                    </a:p>
                  </a:txBody>
                  <a:tcPr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b="0" i="0" dirty="0">
                          <a:solidFill>
                            <a:schemeClr val="tx1"/>
                          </a:solidFill>
                          <a:effectLst/>
                          <a:latin typeface="+mn-lt"/>
                        </a:rPr>
                        <a:t>There are a defined number of spaces, </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b="0" i="0" dirty="0">
                          <a:solidFill>
                            <a:schemeClr val="tx1"/>
                          </a:solidFill>
                          <a:effectLst/>
                          <a:latin typeface="+mn-lt"/>
                        </a:rPr>
                        <a:t>and a defined method of navigating them.</a:t>
                      </a:r>
                    </a:p>
                  </a:txBody>
                  <a:tcPr anchor="ctr"/>
                </a:tc>
                <a:extLst>
                  <a:ext uri="{0D108BD9-81ED-4DB2-BD59-A6C34878D82A}">
                    <a16:rowId xmlns:a16="http://schemas.microsoft.com/office/drawing/2014/main" val="171879192"/>
                  </a:ext>
                </a:extLst>
              </a:tr>
              <a:tr h="714194">
                <a:tc>
                  <a:txBody>
                    <a:bodyPr/>
                    <a:lstStyle/>
                    <a:p>
                      <a:pPr algn="ctr" rtl="0" fontAlgn="base"/>
                      <a:r>
                        <a:rPr lang="en-US" sz="1400" b="0" i="0" dirty="0">
                          <a:solidFill>
                            <a:schemeClr val="tx1"/>
                          </a:solidFill>
                          <a:effectLst/>
                          <a:latin typeface="+mn-lt"/>
                        </a:rPr>
                        <a:t>Single-agent?</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Yes</a:t>
                      </a:r>
                    </a:p>
                  </a:txBody>
                  <a:tcPr anchor="ctr"/>
                </a:tc>
                <a:tc>
                  <a:txBody>
                    <a:bodyPr/>
                    <a:lstStyle/>
                    <a:p>
                      <a:pPr algn="ctr" rtl="0" fontAlgn="base"/>
                      <a:r>
                        <a:rPr lang="en-US" sz="1400" b="0" i="0" dirty="0">
                          <a:solidFill>
                            <a:schemeClr val="tx1"/>
                          </a:solidFill>
                          <a:effectLst/>
                          <a:latin typeface="+mn-lt"/>
                        </a:rPr>
                        <a:t>Wumpus is essentially a natural feature.</a:t>
                      </a:r>
                    </a:p>
                    <a:p>
                      <a:pPr algn="ctr" rtl="0" fontAlgn="base"/>
                      <a:r>
                        <a:rPr lang="en-US" sz="1400" b="0" i="0" dirty="0">
                          <a:solidFill>
                            <a:schemeClr val="tx1"/>
                          </a:solidFill>
                          <a:effectLst/>
                          <a:latin typeface="+mn-lt"/>
                        </a:rPr>
                        <a:t>No other agents take turns or actions.</a:t>
                      </a:r>
                    </a:p>
                  </a:txBody>
                  <a:tcPr anchor="ctr"/>
                </a:tc>
                <a:extLst>
                  <a:ext uri="{0D108BD9-81ED-4DB2-BD59-A6C34878D82A}">
                    <a16:rowId xmlns:a16="http://schemas.microsoft.com/office/drawing/2014/main" val="4215265922"/>
                  </a:ext>
                </a:extLst>
              </a:tr>
            </a:tbl>
          </a:graphicData>
        </a:graphic>
      </p:graphicFrame>
      <p:sp>
        <p:nvSpPr>
          <p:cNvPr id="8" name="Footer Placeholder 7">
            <a:extLst>
              <a:ext uri="{FF2B5EF4-FFF2-40B4-BE49-F238E27FC236}">
                <a16:creationId xmlns:a16="http://schemas.microsoft.com/office/drawing/2014/main" id="{A4BD81EA-3CA9-0D45-7537-CC900D44D4CE}"/>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9" name="Slide Number Placeholder 8">
            <a:extLst>
              <a:ext uri="{FF2B5EF4-FFF2-40B4-BE49-F238E27FC236}">
                <a16:creationId xmlns:a16="http://schemas.microsoft.com/office/drawing/2014/main" id="{35D6B70B-C8E0-BFC1-BB65-47DA8F409DD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2536919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B0F5-7AB7-253D-4CDF-1BAE56E4B53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760C63-B715-CF62-37E9-61FC3C1CC3E3}"/>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A13367D1-FEC0-30C5-2D36-EBD3D128DCB1}"/>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
        <p:nvSpPr>
          <p:cNvPr id="7" name="TextBox 6">
            <a:extLst>
              <a:ext uri="{FF2B5EF4-FFF2-40B4-BE49-F238E27FC236}">
                <a16:creationId xmlns:a16="http://schemas.microsoft.com/office/drawing/2014/main" id="{21E85B30-2B8E-20A2-1473-CF2293197A8E}"/>
              </a:ext>
            </a:extLst>
          </p:cNvPr>
          <p:cNvSpPr txBox="1"/>
          <p:nvPr/>
        </p:nvSpPr>
        <p:spPr>
          <a:xfrm>
            <a:off x="2443976" y="3075057"/>
            <a:ext cx="7304049" cy="707886"/>
          </a:xfrm>
          <a:prstGeom prst="rect">
            <a:avLst/>
          </a:prstGeom>
          <a:noFill/>
        </p:spPr>
        <p:txBody>
          <a:bodyPr wrap="square" rtlCol="0">
            <a:spAutoFit/>
          </a:bodyPr>
          <a:lstStyle/>
          <a:p>
            <a:pPr algn="ctr"/>
            <a:r>
              <a:rPr lang="en-US" sz="4000" b="1" dirty="0"/>
              <a:t>Questions on Wumpus World?</a:t>
            </a:r>
          </a:p>
        </p:txBody>
      </p:sp>
    </p:spTree>
    <p:extLst>
      <p:ext uri="{BB962C8B-B14F-4D97-AF65-F5344CB8AC3E}">
        <p14:creationId xmlns:p14="http://schemas.microsoft.com/office/powerpoint/2010/main" val="3770787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EA2EA-EAE1-E259-9722-0078FF7F8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C703A-0400-2838-7CC7-278AB544AB55}"/>
              </a:ext>
            </a:extLst>
          </p:cNvPr>
          <p:cNvSpPr>
            <a:spLocks noGrp="1"/>
          </p:cNvSpPr>
          <p:nvPr>
            <p:ph type="ctrTitle"/>
          </p:nvPr>
        </p:nvSpPr>
        <p:spPr>
          <a:xfrm>
            <a:off x="6991350" y="2148840"/>
            <a:ext cx="4179570" cy="1715531"/>
          </a:xfrm>
        </p:spPr>
        <p:txBody>
          <a:bodyPr/>
          <a:lstStyle/>
          <a:p>
            <a:r>
              <a:rPr lang="en-US" dirty="0"/>
              <a:t>Logic</a:t>
            </a:r>
          </a:p>
        </p:txBody>
      </p:sp>
      <p:sp>
        <p:nvSpPr>
          <p:cNvPr id="3" name="Subtitle 2">
            <a:extLst>
              <a:ext uri="{FF2B5EF4-FFF2-40B4-BE49-F238E27FC236}">
                <a16:creationId xmlns:a16="http://schemas.microsoft.com/office/drawing/2014/main" id="{D28C1EB1-0D3C-CFF7-D914-53E130BD668D}"/>
              </a:ext>
            </a:extLst>
          </p:cNvPr>
          <p:cNvSpPr>
            <a:spLocks noGrp="1"/>
          </p:cNvSpPr>
          <p:nvPr>
            <p:ph type="subTitle" idx="1"/>
          </p:nvPr>
        </p:nvSpPr>
        <p:spPr>
          <a:xfrm>
            <a:off x="6991350" y="3962003"/>
            <a:ext cx="4179570" cy="365125"/>
          </a:xfrm>
        </p:spPr>
        <p:txBody>
          <a:bodyPr/>
          <a:lstStyle/>
          <a:p>
            <a:r>
              <a:rPr lang="en-US" dirty="0"/>
              <a:t>Thinking about thinking</a:t>
            </a:r>
          </a:p>
        </p:txBody>
      </p:sp>
    </p:spTree>
    <p:extLst>
      <p:ext uri="{BB962C8B-B14F-4D97-AF65-F5344CB8AC3E}">
        <p14:creationId xmlns:p14="http://schemas.microsoft.com/office/powerpoint/2010/main" val="329095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AB173-E174-3C7C-4064-1A0538087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87DEF-F8F0-ADE3-0246-9F343ABCA9DB}"/>
              </a:ext>
            </a:extLst>
          </p:cNvPr>
          <p:cNvSpPr>
            <a:spLocks noGrp="1"/>
          </p:cNvSpPr>
          <p:nvPr>
            <p:ph type="title"/>
          </p:nvPr>
        </p:nvSpPr>
        <p:spPr>
          <a:xfrm>
            <a:off x="1885156" y="362746"/>
            <a:ext cx="8421688" cy="823912"/>
          </a:xfrm>
        </p:spPr>
        <p:txBody>
          <a:bodyPr>
            <a:normAutofit/>
          </a:bodyPr>
          <a:lstStyle/>
          <a:p>
            <a:r>
              <a:rPr lang="en-US" dirty="0"/>
              <a:t>Introduction to Logic</a:t>
            </a:r>
          </a:p>
        </p:txBody>
      </p:sp>
      <p:sp>
        <p:nvSpPr>
          <p:cNvPr id="10" name="Footer Placeholder 9">
            <a:extLst>
              <a:ext uri="{FF2B5EF4-FFF2-40B4-BE49-F238E27FC236}">
                <a16:creationId xmlns:a16="http://schemas.microsoft.com/office/drawing/2014/main" id="{B5A65E2C-E886-F589-AF01-663A5FF36031}"/>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565D3E41-0EDD-3DE2-698A-E4B73A09840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4" name="Content Placeholder 3">
            <a:extLst>
              <a:ext uri="{FF2B5EF4-FFF2-40B4-BE49-F238E27FC236}">
                <a16:creationId xmlns:a16="http://schemas.microsoft.com/office/drawing/2014/main" id="{F2A463E1-8918-496B-75CE-401CEB2D77AF}"/>
              </a:ext>
            </a:extLst>
          </p:cNvPr>
          <p:cNvSpPr>
            <a:spLocks noGrp="1"/>
          </p:cNvSpPr>
          <p:nvPr>
            <p:ph sz="half" idx="2"/>
          </p:nvPr>
        </p:nvSpPr>
        <p:spPr>
          <a:xfrm>
            <a:off x="1885156" y="1707614"/>
            <a:ext cx="8421688" cy="4124859"/>
          </a:xfrm>
        </p:spPr>
        <p:txBody>
          <a:bodyPr>
            <a:normAutofit/>
          </a:bodyPr>
          <a:lstStyle/>
          <a:p>
            <a:pPr marL="285750" indent="-285750">
              <a:buFont typeface="Arial" panose="020B0604020202020204" pitchFamily="34" charset="0"/>
              <a:buChar char="•"/>
            </a:pPr>
            <a:r>
              <a:rPr lang="en-US" sz="2800" b="1" dirty="0"/>
              <a:t>Logics </a:t>
            </a:r>
            <a:r>
              <a:rPr lang="en-US" sz="2800" dirty="0"/>
              <a:t>are formal languages for representing information, such that conclusions can be drawn.</a:t>
            </a:r>
          </a:p>
          <a:p>
            <a:pPr marL="285750" indent="-285750">
              <a:buFont typeface="Arial" panose="020B0604020202020204" pitchFamily="34" charset="0"/>
              <a:buChar char="•"/>
            </a:pPr>
            <a:r>
              <a:rPr lang="en-US" sz="2800" b="1" dirty="0"/>
              <a:t>Syntax </a:t>
            </a:r>
            <a:r>
              <a:rPr lang="en-US" sz="2800" dirty="0"/>
              <a:t>defines how sentences in the language are expressed.</a:t>
            </a:r>
            <a:endParaRPr lang="en-US" sz="2800" b="1" dirty="0"/>
          </a:p>
          <a:p>
            <a:pPr marL="285750" indent="-285750">
              <a:buFont typeface="Arial" panose="020B0604020202020204" pitchFamily="34" charset="0"/>
              <a:buChar char="•"/>
            </a:pPr>
            <a:r>
              <a:rPr lang="en-US" sz="2800" b="1" dirty="0"/>
              <a:t>Semantics </a:t>
            </a:r>
            <a:r>
              <a:rPr lang="en-US" sz="2800" dirty="0"/>
              <a:t>define the “meaning” of sentences.</a:t>
            </a:r>
          </a:p>
          <a:p>
            <a:pPr marL="742950" lvl="1" indent="-285750">
              <a:buFont typeface="Arial" panose="020B0604020202020204" pitchFamily="34" charset="0"/>
              <a:buChar char="•"/>
            </a:pPr>
            <a:r>
              <a:rPr lang="en-US" sz="2400" dirty="0"/>
              <a:t>Semantics also define the </a:t>
            </a:r>
            <a:r>
              <a:rPr lang="en-US" sz="2400" b="1" dirty="0"/>
              <a:t>truth </a:t>
            </a:r>
            <a:r>
              <a:rPr lang="en-US" sz="2400" dirty="0"/>
              <a:t>of each sentence with respect to each </a:t>
            </a:r>
            <a:r>
              <a:rPr lang="en-US" sz="2400" b="1" dirty="0"/>
              <a:t>possible world</a:t>
            </a:r>
            <a:r>
              <a:rPr lang="en-US" sz="2400" dirty="0"/>
              <a:t>.</a:t>
            </a:r>
          </a:p>
          <a:p>
            <a:pPr marL="1200150" lvl="2" indent="-285750">
              <a:buFont typeface="Arial" panose="020B0604020202020204" pitchFamily="34" charset="0"/>
              <a:buChar char="•"/>
            </a:pPr>
            <a:r>
              <a:rPr lang="en-US" sz="2000" dirty="0"/>
              <a:t>Every sentence must be either true or false (except in fuzzy logic)</a:t>
            </a:r>
          </a:p>
        </p:txBody>
      </p:sp>
    </p:spTree>
    <p:extLst>
      <p:ext uri="{BB962C8B-B14F-4D97-AF65-F5344CB8AC3E}">
        <p14:creationId xmlns:p14="http://schemas.microsoft.com/office/powerpoint/2010/main" val="348935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3DB24-B5D6-289D-78EC-413D65ED62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52F02F-B1F2-56F5-5AF0-83E23F1F21C1}"/>
              </a:ext>
            </a:extLst>
          </p:cNvPr>
          <p:cNvSpPr>
            <a:spLocks noGrp="1"/>
          </p:cNvSpPr>
          <p:nvPr>
            <p:ph type="title"/>
          </p:nvPr>
        </p:nvSpPr>
        <p:spPr>
          <a:xfrm>
            <a:off x="838200" y="260467"/>
            <a:ext cx="10515600" cy="939568"/>
          </a:xfrm>
        </p:spPr>
        <p:txBody>
          <a:bodyPr/>
          <a:lstStyle/>
          <a:p>
            <a:r>
              <a:rPr lang="en-US" dirty="0"/>
              <a:t>Arithmetic as a Logic Language</a:t>
            </a:r>
            <a:br>
              <a:rPr lang="en-US" dirty="0"/>
            </a:br>
            <a:r>
              <a:rPr lang="en-US" dirty="0"/>
              <a:t>(Fluency: Questionable)</a:t>
            </a:r>
          </a:p>
        </p:txBody>
      </p:sp>
      <p:sp>
        <p:nvSpPr>
          <p:cNvPr id="7" name="Footer Placeholder 6">
            <a:extLst>
              <a:ext uri="{FF2B5EF4-FFF2-40B4-BE49-F238E27FC236}">
                <a16:creationId xmlns:a16="http://schemas.microsoft.com/office/drawing/2014/main" id="{AE9275AF-F2B9-5A0B-8002-122C8B7E9CE8}"/>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BC42F53E-7AFD-A009-F6CB-37C265072499}"/>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3D168BE-E6BE-C65B-A944-4FE8791DE5A6}"/>
                  </a:ext>
                </a:extLst>
              </p:cNvPr>
              <p:cNvSpPr txBox="1">
                <a:spLocks/>
              </p:cNvSpPr>
              <p:nvPr/>
            </p:nvSpPr>
            <p:spPr>
              <a:xfrm>
                <a:off x="1885156" y="1715763"/>
                <a:ext cx="8421688" cy="41248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14:m>
                  <m:oMath xmlns:m="http://schemas.openxmlformats.org/officeDocument/2006/math">
                    <m:r>
                      <a:rPr lang="en-US" sz="3200" i="1" smtClean="0">
                        <a:latin typeface="Cambria Math" panose="02040503050406030204" pitchFamily="18" charset="0"/>
                      </a:rPr>
                      <m:t>𝑥</m:t>
                    </m:r>
                    <m:r>
                      <a:rPr lang="en-US" sz="3200" i="1" smtClean="0">
                        <a:latin typeface="Cambria Math" panose="02040503050406030204" pitchFamily="18" charset="0"/>
                      </a:rPr>
                      <m:t>+</m:t>
                    </m:r>
                    <m:r>
                      <a:rPr lang="en-US" sz="3200" i="1" smtClean="0">
                        <a:latin typeface="Cambria Math" panose="02040503050406030204" pitchFamily="18" charset="0"/>
                      </a:rPr>
                      <m:t>𝑦</m:t>
                    </m:r>
                    <m:r>
                      <a:rPr lang="en-US" sz="3200" i="1" smtClean="0">
                        <a:latin typeface="Cambria Math" panose="02040503050406030204" pitchFamily="18" charset="0"/>
                      </a:rPr>
                      <m:t>=4</m:t>
                    </m:r>
                  </m:oMath>
                </a14:m>
                <a:r>
                  <a:rPr lang="en-US" sz="3200" dirty="0"/>
                  <a:t> is a sentence; </a:t>
                </a:r>
                <a14:m>
                  <m:oMath xmlns:m="http://schemas.openxmlformats.org/officeDocument/2006/math">
                    <m:r>
                      <a:rPr lang="en-US" sz="3200" i="1" smtClean="0">
                        <a:latin typeface="Cambria Math" panose="02040503050406030204" pitchFamily="18" charset="0"/>
                      </a:rPr>
                      <m:t>𝑥</m:t>
                    </m:r>
                    <m:r>
                      <a:rPr lang="en-US" sz="3200" i="1" smtClean="0">
                        <a:latin typeface="Cambria Math" panose="02040503050406030204" pitchFamily="18" charset="0"/>
                      </a:rPr>
                      <m:t>4</m:t>
                    </m:r>
                    <m:r>
                      <a:rPr lang="en-US" sz="3200" i="1" smtClean="0">
                        <a:latin typeface="Cambria Math" panose="02040503050406030204" pitchFamily="18" charset="0"/>
                      </a:rPr>
                      <m:t>𝑦</m:t>
                    </m:r>
                    <m:r>
                      <a:rPr lang="en-US" sz="3200" i="1" smtClean="0">
                        <a:latin typeface="Cambria Math" panose="02040503050406030204" pitchFamily="18" charset="0"/>
                      </a:rPr>
                      <m:t>+ = </m:t>
                    </m:r>
                  </m:oMath>
                </a14:m>
                <a:r>
                  <a:rPr lang="en-US" sz="3200" dirty="0"/>
                  <a:t> is not.</a:t>
                </a:r>
              </a:p>
              <a:p>
                <a:pPr marL="285750" indent="-285750"/>
                <a14:m>
                  <m:oMath xmlns:m="http://schemas.openxmlformats.org/officeDocument/2006/math">
                    <m:r>
                      <a:rPr lang="en-US" sz="3200" i="1" smtClean="0">
                        <a:latin typeface="Cambria Math" panose="02040503050406030204" pitchFamily="18" charset="0"/>
                      </a:rPr>
                      <m:t>𝑥</m:t>
                    </m:r>
                    <m:r>
                      <a:rPr lang="en-US" sz="3200" i="1" smtClean="0">
                        <a:latin typeface="Cambria Math" panose="02040503050406030204" pitchFamily="18" charset="0"/>
                      </a:rPr>
                      <m:t>+2≥</m:t>
                    </m:r>
                    <m:r>
                      <a:rPr lang="en-US" sz="3200" i="1" smtClean="0">
                        <a:latin typeface="Cambria Math" panose="02040503050406030204" pitchFamily="18" charset="0"/>
                        <a:ea typeface="Cambria Math" panose="02040503050406030204" pitchFamily="18" charset="0"/>
                      </a:rPr>
                      <m:t>𝑦</m:t>
                    </m:r>
                  </m:oMath>
                </a14:m>
                <a:r>
                  <a:rPr lang="en-US" sz="3200" dirty="0"/>
                  <a:t> is true </a:t>
                </a:r>
                <a:r>
                  <a:rPr lang="en-US" sz="3200" b="1" dirty="0"/>
                  <a:t>iff</a:t>
                </a:r>
                <a:r>
                  <a:rPr lang="en-US" sz="3200" dirty="0"/>
                  <a:t> the number </a:t>
                </a:r>
                <a14:m>
                  <m:oMath xmlns:m="http://schemas.openxmlformats.org/officeDocument/2006/math">
                    <m:r>
                      <a:rPr lang="en-US" sz="3200" i="1" smtClean="0">
                        <a:latin typeface="Cambria Math" panose="02040503050406030204" pitchFamily="18" charset="0"/>
                      </a:rPr>
                      <m:t>𝑥</m:t>
                    </m:r>
                    <m:r>
                      <a:rPr lang="en-US" sz="3200" i="1" smtClean="0">
                        <a:latin typeface="Cambria Math" panose="02040503050406030204" pitchFamily="18" charset="0"/>
                      </a:rPr>
                      <m:t>+2</m:t>
                    </m:r>
                  </m:oMath>
                </a14:m>
                <a:r>
                  <a:rPr lang="en-US" sz="3200" dirty="0"/>
                  <a:t> is no less than the number </a:t>
                </a:r>
                <a14:m>
                  <m:oMath xmlns:m="http://schemas.openxmlformats.org/officeDocument/2006/math">
                    <m:r>
                      <a:rPr lang="en-US" sz="3200" i="1" smtClean="0">
                        <a:latin typeface="Cambria Math" panose="02040503050406030204" pitchFamily="18" charset="0"/>
                      </a:rPr>
                      <m:t>𝑦</m:t>
                    </m:r>
                  </m:oMath>
                </a14:m>
                <a:endParaRPr lang="en-US" sz="3200" dirty="0"/>
              </a:p>
              <a:p>
                <a:pPr marL="285750" indent="-285750"/>
                <a14:m>
                  <m:oMath xmlns:m="http://schemas.openxmlformats.org/officeDocument/2006/math">
                    <m:r>
                      <a:rPr lang="en-US" sz="3200" i="1" smtClean="0">
                        <a:latin typeface="Cambria Math" panose="02040503050406030204" pitchFamily="18" charset="0"/>
                      </a:rPr>
                      <m:t>𝑥</m:t>
                    </m:r>
                    <m:r>
                      <a:rPr lang="en-US" sz="3200" i="1" smtClean="0">
                        <a:latin typeface="Cambria Math" panose="02040503050406030204" pitchFamily="18" charset="0"/>
                      </a:rPr>
                      <m:t>+</m:t>
                    </m:r>
                    <m:r>
                      <a:rPr lang="en-US" sz="3200" i="1" smtClean="0">
                        <a:latin typeface="Cambria Math" panose="02040503050406030204" pitchFamily="18" charset="0"/>
                      </a:rPr>
                      <m:t>𝑦</m:t>
                    </m:r>
                    <m:r>
                      <a:rPr lang="en-US" sz="3200" i="1" smtClean="0">
                        <a:latin typeface="Cambria Math" panose="02040503050406030204" pitchFamily="18" charset="0"/>
                      </a:rPr>
                      <m:t>=4</m:t>
                    </m:r>
                  </m:oMath>
                </a14:m>
                <a:r>
                  <a:rPr lang="en-US" sz="3200" dirty="0"/>
                  <a:t> is true in a world where </a:t>
                </a:r>
                <a14:m>
                  <m:oMath xmlns:m="http://schemas.openxmlformats.org/officeDocument/2006/math">
                    <m:r>
                      <a:rPr lang="en-US" sz="3200" i="1">
                        <a:latin typeface="Cambria Math" panose="02040503050406030204" pitchFamily="18" charset="0"/>
                      </a:rPr>
                      <m:t>𝑥</m:t>
                    </m:r>
                  </m:oMath>
                </a14:m>
                <a:r>
                  <a:rPr lang="en-US" sz="3200" dirty="0"/>
                  <a:t> is 2 and </a:t>
                </a:r>
                <a14:m>
                  <m:oMath xmlns:m="http://schemas.openxmlformats.org/officeDocument/2006/math">
                    <m:r>
                      <a:rPr lang="en-US" sz="3200" i="1" smtClean="0">
                        <a:latin typeface="Cambria Math" panose="02040503050406030204" pitchFamily="18" charset="0"/>
                      </a:rPr>
                      <m:t>𝑦</m:t>
                    </m:r>
                  </m:oMath>
                </a14:m>
                <a:r>
                  <a:rPr lang="en-US" sz="3200" dirty="0"/>
                  <a:t> is 2, but false in a world where </a:t>
                </a:r>
                <a14:m>
                  <m:oMath xmlns:m="http://schemas.openxmlformats.org/officeDocument/2006/math">
                    <m:r>
                      <a:rPr lang="en-US" sz="3200" i="1">
                        <a:latin typeface="Cambria Math" panose="02040503050406030204" pitchFamily="18" charset="0"/>
                      </a:rPr>
                      <m:t>𝑥</m:t>
                    </m:r>
                  </m:oMath>
                </a14:m>
                <a:r>
                  <a:rPr lang="en-US" sz="3200" dirty="0"/>
                  <a:t> is 1 and </a:t>
                </a:r>
                <a14:m>
                  <m:oMath xmlns:m="http://schemas.openxmlformats.org/officeDocument/2006/math">
                    <m:r>
                      <a:rPr lang="en-US" sz="3200" i="1" smtClean="0">
                        <a:latin typeface="Cambria Math" panose="02040503050406030204" pitchFamily="18" charset="0"/>
                      </a:rPr>
                      <m:t>𝑦</m:t>
                    </m:r>
                  </m:oMath>
                </a14:m>
                <a:r>
                  <a:rPr lang="en-US" sz="3200" dirty="0"/>
                  <a:t> is 1.</a:t>
                </a:r>
              </a:p>
            </p:txBody>
          </p:sp>
        </mc:Choice>
        <mc:Fallback>
          <p:sp>
            <p:nvSpPr>
              <p:cNvPr id="4" name="Content Placeholder 3">
                <a:extLst>
                  <a:ext uri="{FF2B5EF4-FFF2-40B4-BE49-F238E27FC236}">
                    <a16:creationId xmlns:a16="http://schemas.microsoft.com/office/drawing/2014/main" id="{43D168BE-E6BE-C65B-A944-4FE8791DE5A6}"/>
                  </a:ext>
                </a:extLst>
              </p:cNvPr>
              <p:cNvSpPr txBox="1">
                <a:spLocks noRot="1" noChangeAspect="1" noMove="1" noResize="1" noEditPoints="1" noAdjustHandles="1" noChangeArrowheads="1" noChangeShapeType="1" noTextEdit="1"/>
              </p:cNvSpPr>
              <p:nvPr/>
            </p:nvSpPr>
            <p:spPr>
              <a:xfrm>
                <a:off x="1885156" y="1715763"/>
                <a:ext cx="8421688" cy="4124859"/>
              </a:xfrm>
              <a:prstGeom prst="rect">
                <a:avLst/>
              </a:prstGeom>
              <a:blipFill>
                <a:blip r:embed="rId3"/>
                <a:stretch>
                  <a:fillRect t="-2954" r="-651"/>
                </a:stretch>
              </a:blipFill>
            </p:spPr>
            <p:txBody>
              <a:bodyPr/>
              <a:lstStyle/>
              <a:p>
                <a:r>
                  <a:rPr lang="en-US">
                    <a:noFill/>
                  </a:rPr>
                  <a:t> </a:t>
                </a:r>
              </a:p>
            </p:txBody>
          </p:sp>
        </mc:Fallback>
      </mc:AlternateContent>
    </p:spTree>
    <p:extLst>
      <p:ext uri="{BB962C8B-B14F-4D97-AF65-F5344CB8AC3E}">
        <p14:creationId xmlns:p14="http://schemas.microsoft.com/office/powerpoint/2010/main" val="4272217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15E94-2672-ED11-E912-F29BF8D469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55DA6-215D-FADC-4966-9DE4A2546739}"/>
              </a:ext>
            </a:extLst>
          </p:cNvPr>
          <p:cNvSpPr>
            <a:spLocks noGrp="1"/>
          </p:cNvSpPr>
          <p:nvPr>
            <p:ph type="title"/>
          </p:nvPr>
        </p:nvSpPr>
        <p:spPr>
          <a:xfrm>
            <a:off x="1289825" y="830689"/>
            <a:ext cx="9612350" cy="847413"/>
          </a:xfrm>
        </p:spPr>
        <p:txBody>
          <a:bodyPr>
            <a:normAutofit/>
          </a:bodyPr>
          <a:lstStyle/>
          <a:p>
            <a:r>
              <a:rPr lang="en-US" dirty="0"/>
              <a:t>Models &amp; Satisfaction</a:t>
            </a:r>
          </a:p>
        </p:txBody>
      </p:sp>
      <p:sp>
        <p:nvSpPr>
          <p:cNvPr id="24" name="Footer Placeholder 23">
            <a:extLst>
              <a:ext uri="{FF2B5EF4-FFF2-40B4-BE49-F238E27FC236}">
                <a16:creationId xmlns:a16="http://schemas.microsoft.com/office/drawing/2014/main" id="{27F25021-C7F0-DBA4-A613-3E03DE775B89}"/>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5160F5A6-153F-F846-5D65-06DAB33B4319}"/>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mc:AlternateContent xmlns:mc="http://schemas.openxmlformats.org/markup-compatibility/2006">
        <mc:Choice xmlns:a14="http://schemas.microsoft.com/office/drawing/2010/main" Requires="a14">
          <p:sp>
            <p:nvSpPr>
              <p:cNvPr id="3" name="Content Placeholder 3">
                <a:extLst>
                  <a:ext uri="{FF2B5EF4-FFF2-40B4-BE49-F238E27FC236}">
                    <a16:creationId xmlns:a16="http://schemas.microsoft.com/office/drawing/2014/main" id="{476B34BA-9CCA-2059-DEAD-2C7AA3BE2C2E}"/>
                  </a:ext>
                </a:extLst>
              </p:cNvPr>
              <p:cNvSpPr txBox="1">
                <a:spLocks/>
              </p:cNvSpPr>
              <p:nvPr/>
            </p:nvSpPr>
            <p:spPr>
              <a:xfrm>
                <a:off x="1289824" y="1954796"/>
                <a:ext cx="9612350" cy="41248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t>A possible world may or may not be real and/or accessible by the agent.</a:t>
                </a:r>
              </a:p>
              <a:p>
                <a:pPr marL="742950" lvl="1" indent="-285750"/>
                <a:r>
                  <a:rPr lang="en-US" dirty="0"/>
                  <a:t>Possible world: assign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true if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=4</m:t>
                    </m:r>
                  </m:oMath>
                </a14:m>
                <a:r>
                  <a:rPr lang="en-US" dirty="0"/>
                  <a:t> </a:t>
                </a:r>
              </a:p>
              <a:p>
                <a:pPr marL="742950" lvl="1" indent="-285750"/>
                <a:r>
                  <a:rPr lang="en-US" dirty="0"/>
                  <a:t>Model: Constrained to nonnegative integer values for </a:t>
                </a:r>
                <a14:m>
                  <m:oMath xmlns:m="http://schemas.openxmlformats.org/officeDocument/2006/math">
                    <m:r>
                      <a:rPr lang="en-US"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pPr marL="285750" indent="-285750"/>
                <a:r>
                  <a:rPr lang="en-US" dirty="0"/>
                  <a:t>A </a:t>
                </a:r>
                <a:r>
                  <a:rPr lang="en-US" b="1" dirty="0"/>
                  <a:t>model</a:t>
                </a:r>
                <a:r>
                  <a:rPr lang="en-US" dirty="0"/>
                  <a:t> is a mathematical abstraction where every relevant sentence has a fixed truth value.</a:t>
                </a:r>
              </a:p>
              <a:p>
                <a:pPr marL="285750" indent="-285750"/>
                <a:r>
                  <a:rPr lang="en-US" dirty="0"/>
                  <a:t>If a sentence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is true in model </a:t>
                </a:r>
                <a14:m>
                  <m:oMath xmlns:m="http://schemas.openxmlformats.org/officeDocument/2006/math">
                    <m:r>
                      <a:rPr lang="en-US" b="0" i="1" smtClean="0">
                        <a:latin typeface="Cambria Math" panose="02040503050406030204" pitchFamily="18" charset="0"/>
                      </a:rPr>
                      <m:t>𝑚</m:t>
                    </m:r>
                  </m:oMath>
                </a14:m>
                <a:r>
                  <a:rPr lang="en-US" dirty="0"/>
                  <a:t>, we say that </a:t>
                </a:r>
                <a14:m>
                  <m:oMath xmlns:m="http://schemas.openxmlformats.org/officeDocument/2006/math">
                    <m:r>
                      <a:rPr lang="en-US" i="1">
                        <a:latin typeface="Cambria Math" panose="02040503050406030204" pitchFamily="18" charset="0"/>
                      </a:rPr>
                      <m:t>𝑚</m:t>
                    </m:r>
                  </m:oMath>
                </a14:m>
                <a:r>
                  <a:rPr lang="en-US" dirty="0"/>
                  <a:t> </a:t>
                </a:r>
                <a:r>
                  <a:rPr lang="en-US" b="1" dirty="0"/>
                  <a:t>satisfies</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or sometimes </a:t>
                </a:r>
                <a14:m>
                  <m:oMath xmlns:m="http://schemas.openxmlformats.org/officeDocument/2006/math">
                    <m:r>
                      <a:rPr lang="en-US" b="0" i="1" smtClean="0">
                        <a:latin typeface="Cambria Math" panose="02040503050406030204" pitchFamily="18" charset="0"/>
                      </a:rPr>
                      <m:t>𝑚</m:t>
                    </m:r>
                  </m:oMath>
                </a14:m>
                <a:r>
                  <a:rPr lang="en-US" dirty="0"/>
                  <a:t> </a:t>
                </a:r>
                <a:r>
                  <a:rPr lang="en-US" b="1" dirty="0"/>
                  <a:t>is a model of</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p>
              <a:p>
                <a:pPr marL="285750" indent="-285750"/>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m:t>
                    </m:r>
                  </m:oMath>
                </a14:m>
                <a:r>
                  <a:rPr lang="en-US" dirty="0"/>
                  <a:t> means the set of all models of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p>
            </p:txBody>
          </p:sp>
        </mc:Choice>
        <mc:Fallback>
          <p:sp>
            <p:nvSpPr>
              <p:cNvPr id="3" name="Content Placeholder 3">
                <a:extLst>
                  <a:ext uri="{FF2B5EF4-FFF2-40B4-BE49-F238E27FC236}">
                    <a16:creationId xmlns:a16="http://schemas.microsoft.com/office/drawing/2014/main" id="{476B34BA-9CCA-2059-DEAD-2C7AA3BE2C2E}"/>
                  </a:ext>
                </a:extLst>
              </p:cNvPr>
              <p:cNvSpPr txBox="1">
                <a:spLocks noRot="1" noChangeAspect="1" noMove="1" noResize="1" noEditPoints="1" noAdjustHandles="1" noChangeArrowheads="1" noChangeShapeType="1" noTextEdit="1"/>
              </p:cNvSpPr>
              <p:nvPr/>
            </p:nvSpPr>
            <p:spPr>
              <a:xfrm>
                <a:off x="1289824" y="1954796"/>
                <a:ext cx="9612350" cy="4124859"/>
              </a:xfrm>
              <a:prstGeom prst="rect">
                <a:avLst/>
              </a:prstGeom>
              <a:blipFill>
                <a:blip r:embed="rId3"/>
                <a:stretch>
                  <a:fillRect l="-1142" t="-2663" r="-444"/>
                </a:stretch>
              </a:blipFill>
            </p:spPr>
            <p:txBody>
              <a:bodyPr/>
              <a:lstStyle/>
              <a:p>
                <a:r>
                  <a:rPr lang="en-US">
                    <a:noFill/>
                  </a:rPr>
                  <a:t> </a:t>
                </a:r>
              </a:p>
            </p:txBody>
          </p:sp>
        </mc:Fallback>
      </mc:AlternateContent>
    </p:spTree>
    <p:extLst>
      <p:ext uri="{BB962C8B-B14F-4D97-AF65-F5344CB8AC3E}">
        <p14:creationId xmlns:p14="http://schemas.microsoft.com/office/powerpoint/2010/main" val="1357646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9B05D-A63F-1FD7-5D27-D2A2B1508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DDDEE-68A8-815C-CA29-164EFE5D5DB6}"/>
              </a:ext>
            </a:extLst>
          </p:cNvPr>
          <p:cNvSpPr>
            <a:spLocks noGrp="1"/>
          </p:cNvSpPr>
          <p:nvPr>
            <p:ph type="title"/>
          </p:nvPr>
        </p:nvSpPr>
        <p:spPr>
          <a:xfrm>
            <a:off x="838200" y="365126"/>
            <a:ext cx="10515600" cy="871008"/>
          </a:xfrm>
        </p:spPr>
        <p:txBody>
          <a:bodyPr/>
          <a:lstStyle/>
          <a:p>
            <a:r>
              <a:rPr lang="en-US" dirty="0"/>
              <a:t>Entailment</a:t>
            </a:r>
          </a:p>
        </p:txBody>
      </p:sp>
      <p:sp>
        <p:nvSpPr>
          <p:cNvPr id="4" name="Footer Placeholder 3">
            <a:extLst>
              <a:ext uri="{FF2B5EF4-FFF2-40B4-BE49-F238E27FC236}">
                <a16:creationId xmlns:a16="http://schemas.microsoft.com/office/drawing/2014/main" id="{6CDFB944-CE5B-7580-3034-1F018E36305D}"/>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EF64C34F-09ED-B45B-8AA2-003E423CA468}"/>
              </a:ext>
            </a:extLst>
          </p:cNvPr>
          <p:cNvSpPr>
            <a:spLocks noGrp="1"/>
          </p:cNvSpPr>
          <p:nvPr>
            <p:ph type="sldNum" sz="quarter" idx="12"/>
          </p:nvPr>
        </p:nvSpPr>
        <p:spPr/>
        <p:txBody>
          <a:bodyPr/>
          <a:lstStyle/>
          <a:p>
            <a:fld id="{A49DFD55-3C28-40EF-9E31-A92D2E4017FF}" type="slidenum">
              <a:rPr lang="en-US" smtClean="0"/>
              <a:pPr/>
              <a:t>26</a:t>
            </a:fld>
            <a:endParaRPr lang="en-US" dirty="0"/>
          </a:p>
        </p:txBody>
      </p:sp>
      <mc:AlternateContent xmlns:mc="http://schemas.openxmlformats.org/markup-compatibility/2006">
        <mc:Choice xmlns:a14="http://schemas.microsoft.com/office/drawing/2010/main" Requires="a14">
          <p:sp>
            <p:nvSpPr>
              <p:cNvPr id="7" name="Table Placeholder 6">
                <a:extLst>
                  <a:ext uri="{FF2B5EF4-FFF2-40B4-BE49-F238E27FC236}">
                    <a16:creationId xmlns:a16="http://schemas.microsoft.com/office/drawing/2014/main" id="{F419EF6D-D996-2517-DAEC-7B15D612D849}"/>
                  </a:ext>
                </a:extLst>
              </p:cNvPr>
              <p:cNvSpPr>
                <a:spLocks noGrp="1"/>
              </p:cNvSpPr>
              <p:nvPr>
                <p:ph type="tbl" sz="quarter" idx="14"/>
              </p:nvPr>
            </p:nvSpPr>
            <p:spPr>
              <a:xfrm>
                <a:off x="838200" y="1430733"/>
                <a:ext cx="10515600" cy="4731018"/>
              </a:xfrm>
            </p:spPr>
            <p:txBody>
              <a:bodyPr>
                <a:normAutofit/>
              </a:bodyPr>
              <a:lstStyle/>
              <a:p>
                <a:r>
                  <a:rPr lang="en-US" b="1" dirty="0"/>
                  <a:t>Entailment </a:t>
                </a:r>
                <a:r>
                  <a:rPr lang="en-US" dirty="0"/>
                  <a:t>– the idea that a sentence </a:t>
                </a:r>
                <a:r>
                  <a:rPr lang="en-US" i="1" dirty="0"/>
                  <a:t>follows logically </a:t>
                </a:r>
                <a:r>
                  <a:rPr lang="en-US" dirty="0"/>
                  <a:t>from another sentence.</a:t>
                </a:r>
              </a:p>
              <a:p>
                <a:pPr lvl="1"/>
                <a:r>
                  <a:rPr lang="en-US" dirty="0"/>
                  <a:t>In mathematical notation: </a:t>
                </a:r>
                <a14:m>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𝛽</m:t>
                    </m:r>
                  </m:oMath>
                </a14:m>
                <a:r>
                  <a:rPr lang="en-US" dirty="0"/>
                  <a:t> means sentence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entails sentence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a:t>
                </a:r>
              </a:p>
              <a:p>
                <a:r>
                  <a:rPr lang="en-US" dirty="0"/>
                  <a:t>The formal definition is that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𝛽</m:t>
                    </m:r>
                  </m:oMath>
                </a14:m>
                <a:r>
                  <a:rPr lang="en-US" dirty="0"/>
                  <a:t> </a:t>
                </a:r>
                <a:r>
                  <a:rPr lang="en-US" b="1" dirty="0"/>
                  <a:t>iff</a:t>
                </a:r>
                <a:r>
                  <a:rPr lang="en-US" dirty="0"/>
                  <a:t> every model in which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is true,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is also true.</a:t>
                </a:r>
              </a:p>
              <a:p>
                <a:pPr lvl="1"/>
                <a:r>
                  <a:rPr lang="en-US" dirty="0"/>
                  <a:t>In mathematical notation: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𝛽</m:t>
                    </m:r>
                  </m:oMath>
                </a14:m>
                <a:r>
                  <a:rPr lang="en-US" dirty="0"/>
                  <a:t>, </a:t>
                </a:r>
                <a:r>
                  <a:rPr lang="en-US" b="1" dirty="0"/>
                  <a:t>iff</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𝑀</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oMath>
                </a14:m>
                <a:endParaRPr lang="en-US" dirty="0"/>
              </a:p>
              <a:p>
                <a:r>
                  <a:rPr lang="en-US" dirty="0"/>
                  <a:t>This means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is a </a:t>
                </a:r>
                <a:r>
                  <a:rPr lang="en-US" b="1" dirty="0"/>
                  <a:t>stronger </a:t>
                </a:r>
                <a:r>
                  <a:rPr lang="en-US" dirty="0"/>
                  <a:t>assertion than </a:t>
                </a:r>
                <a14:m>
                  <m:oMath xmlns:m="http://schemas.openxmlformats.org/officeDocument/2006/math">
                    <m:r>
                      <a:rPr lang="en-US" i="1">
                        <a:latin typeface="Cambria Math" panose="02040503050406030204" pitchFamily="18" charset="0"/>
                        <a:ea typeface="Cambria Math" panose="02040503050406030204" pitchFamily="18" charset="0"/>
                      </a:rPr>
                      <m:t>𝛽</m:t>
                    </m:r>
                  </m:oMath>
                </a14:m>
                <a:endParaRPr lang="en-US" dirty="0"/>
              </a:p>
              <a:p>
                <a:pPr lvl="1"/>
                <a14:m>
                  <m:oMath xmlns:m="http://schemas.openxmlformats.org/officeDocument/2006/math">
                    <m:r>
                      <a:rPr lang="en-US" i="1" smtClean="0">
                        <a:latin typeface="Cambria Math" panose="02040503050406030204" pitchFamily="18" charset="0"/>
                        <a:ea typeface="Cambria Math" panose="02040503050406030204" pitchFamily="18" charset="0"/>
                      </a:rPr>
                      <m:t>𝑀</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e>
                    </m:d>
                  </m:oMath>
                </a14:m>
                <a:r>
                  <a:rPr lang="en-US" dirty="0"/>
                  <a:t> typically smaller than </a:t>
                </a:r>
                <a14:m>
                  <m:oMath xmlns:m="http://schemas.openxmlformats.org/officeDocument/2006/math">
                    <m:r>
                      <a:rPr lang="en-US" i="1">
                        <a:latin typeface="Cambria Math" panose="02040503050406030204" pitchFamily="18" charset="0"/>
                        <a:ea typeface="Cambria Math" panose="02040503050406030204" pitchFamily="18" charset="0"/>
                      </a:rPr>
                      <m:t>𝑀</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oMath>
                </a14:m>
                <a:endParaRPr lang="en-US" dirty="0"/>
              </a:p>
              <a:p>
                <a:r>
                  <a:rPr lang="en-US" dirty="0"/>
                  <a:t>Example: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=0</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𝑥𝑦</m:t>
                    </m:r>
                    <m:r>
                      <a:rPr lang="en-US" b="0" i="1" smtClean="0">
                        <a:latin typeface="Cambria Math" panose="02040503050406030204" pitchFamily="18" charset="0"/>
                        <a:ea typeface="Cambria Math" panose="02040503050406030204" pitchFamily="18" charset="0"/>
                      </a:rPr>
                      <m:t>=0</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𝛽</m:t>
                    </m:r>
                  </m:oMath>
                </a14:m>
                <a:endParaRPr lang="en-US" dirty="0"/>
              </a:p>
            </p:txBody>
          </p:sp>
        </mc:Choice>
        <mc:Fallback>
          <p:sp>
            <p:nvSpPr>
              <p:cNvPr id="7" name="Table Placeholder 6">
                <a:extLst>
                  <a:ext uri="{FF2B5EF4-FFF2-40B4-BE49-F238E27FC236}">
                    <a16:creationId xmlns:a16="http://schemas.microsoft.com/office/drawing/2014/main" id="{F419EF6D-D996-2517-DAEC-7B15D612D849}"/>
                  </a:ext>
                </a:extLst>
              </p:cNvPr>
              <p:cNvSpPr>
                <a:spLocks noGrp="1" noRot="1" noChangeAspect="1" noMove="1" noResize="1" noEditPoints="1" noAdjustHandles="1" noChangeArrowheads="1" noChangeShapeType="1" noTextEdit="1"/>
              </p:cNvSpPr>
              <p:nvPr>
                <p:ph type="tbl" sz="quarter" idx="14"/>
              </p:nvPr>
            </p:nvSpPr>
            <p:spPr>
              <a:xfrm>
                <a:off x="838200" y="1430733"/>
                <a:ext cx="10515600" cy="4731018"/>
              </a:xfrm>
              <a:blipFill>
                <a:blip r:embed="rId3"/>
                <a:stretch>
                  <a:fillRect l="-1043" t="-2320"/>
                </a:stretch>
              </a:blipFill>
            </p:spPr>
            <p:txBody>
              <a:bodyPr/>
              <a:lstStyle/>
              <a:p>
                <a:r>
                  <a:rPr lang="en-US">
                    <a:noFill/>
                  </a:rPr>
                  <a:t> </a:t>
                </a:r>
              </a:p>
            </p:txBody>
          </p:sp>
        </mc:Fallback>
      </mc:AlternateContent>
    </p:spTree>
    <p:extLst>
      <p:ext uri="{BB962C8B-B14F-4D97-AF65-F5344CB8AC3E}">
        <p14:creationId xmlns:p14="http://schemas.microsoft.com/office/powerpoint/2010/main" val="3530753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00D3F-22EA-89C1-34D2-F25385DE9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128F42-2A0D-F8EC-0A58-46FE6470A7D5}"/>
              </a:ext>
            </a:extLst>
          </p:cNvPr>
          <p:cNvSpPr>
            <a:spLocks noGrp="1"/>
          </p:cNvSpPr>
          <p:nvPr>
            <p:ph type="title"/>
          </p:nvPr>
        </p:nvSpPr>
        <p:spPr>
          <a:xfrm>
            <a:off x="838200" y="188913"/>
            <a:ext cx="10515600" cy="625474"/>
          </a:xfrm>
        </p:spPr>
        <p:txBody>
          <a:bodyPr/>
          <a:lstStyle/>
          <a:p>
            <a:r>
              <a:rPr lang="en-US" dirty="0"/>
              <a:t>Entailment, Visualized</a:t>
            </a:r>
          </a:p>
        </p:txBody>
      </p:sp>
      <p:sp>
        <p:nvSpPr>
          <p:cNvPr id="4" name="Footer Placeholder 3">
            <a:extLst>
              <a:ext uri="{FF2B5EF4-FFF2-40B4-BE49-F238E27FC236}">
                <a16:creationId xmlns:a16="http://schemas.microsoft.com/office/drawing/2014/main" id="{E61593B9-CDAC-3DDC-D670-20893F50C89B}"/>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84955F68-642F-EAD4-AACD-BF7F13813777}"/>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9" name="Picture 8" descr="A group of black squares with white text&#10;&#10;Description automatically generated">
            <a:extLst>
              <a:ext uri="{FF2B5EF4-FFF2-40B4-BE49-F238E27FC236}">
                <a16:creationId xmlns:a16="http://schemas.microsoft.com/office/drawing/2014/main" id="{18CE8D83-1235-F618-4CDA-23322AA12564}"/>
              </a:ext>
            </a:extLst>
          </p:cNvPr>
          <p:cNvPicPr>
            <a:picLocks noChangeAspect="1"/>
          </p:cNvPicPr>
          <p:nvPr/>
        </p:nvPicPr>
        <p:blipFill>
          <a:blip r:embed="rId3"/>
          <a:stretch>
            <a:fillRect/>
          </a:stretch>
        </p:blipFill>
        <p:spPr>
          <a:xfrm>
            <a:off x="3104680" y="1146968"/>
            <a:ext cx="5982640" cy="4876800"/>
          </a:xfrm>
          <a:prstGeom prst="rect">
            <a:avLst/>
          </a:prstGeom>
        </p:spPr>
      </p:pic>
    </p:spTree>
    <p:extLst>
      <p:ext uri="{BB962C8B-B14F-4D97-AF65-F5344CB8AC3E}">
        <p14:creationId xmlns:p14="http://schemas.microsoft.com/office/powerpoint/2010/main" val="1556707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CD321-1458-4379-A3D3-CA671BFF5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8605A-DFA5-AD30-9506-9406D6DC4638}"/>
              </a:ext>
            </a:extLst>
          </p:cNvPr>
          <p:cNvSpPr>
            <a:spLocks noGrp="1"/>
          </p:cNvSpPr>
          <p:nvPr>
            <p:ph type="title"/>
          </p:nvPr>
        </p:nvSpPr>
        <p:spPr>
          <a:xfrm>
            <a:off x="838200" y="188913"/>
            <a:ext cx="10515600" cy="625474"/>
          </a:xfrm>
        </p:spPr>
        <p:txBody>
          <a:bodyPr/>
          <a:lstStyle/>
          <a:p>
            <a:r>
              <a:rPr lang="en-US" dirty="0"/>
              <a:t>Entailment, Visualized</a:t>
            </a:r>
          </a:p>
        </p:txBody>
      </p:sp>
      <p:sp>
        <p:nvSpPr>
          <p:cNvPr id="4" name="Footer Placeholder 3">
            <a:extLst>
              <a:ext uri="{FF2B5EF4-FFF2-40B4-BE49-F238E27FC236}">
                <a16:creationId xmlns:a16="http://schemas.microsoft.com/office/drawing/2014/main" id="{E196337F-DE38-EA01-EED0-88815DBD876B}"/>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36FC4A1A-CF4D-FD24-CB7B-21A135A1373D}"/>
              </a:ext>
            </a:extLst>
          </p:cNvPr>
          <p:cNvSpPr>
            <a:spLocks noGrp="1"/>
          </p:cNvSpPr>
          <p:nvPr>
            <p:ph type="sldNum" sz="quarter" idx="12"/>
          </p:nvPr>
        </p:nvSpPr>
        <p:spPr/>
        <p:txBody>
          <a:bodyPr/>
          <a:lstStyle/>
          <a:p>
            <a:fld id="{A49DFD55-3C28-40EF-9E31-A92D2E4017FF}" type="slidenum">
              <a:rPr lang="en-US" smtClean="0"/>
              <a:pPr/>
              <a:t>28</a:t>
            </a:fld>
            <a:endParaRPr lang="en-US" dirty="0"/>
          </a:p>
        </p:txBody>
      </p:sp>
      <p:pic>
        <p:nvPicPr>
          <p:cNvPr id="9" name="Picture 8" descr="A group of black squares with white text&#10;&#10;Description automatically generated">
            <a:extLst>
              <a:ext uri="{FF2B5EF4-FFF2-40B4-BE49-F238E27FC236}">
                <a16:creationId xmlns:a16="http://schemas.microsoft.com/office/drawing/2014/main" id="{4A1F1C71-3A23-6B7E-7CBF-3857A5EC5664}"/>
              </a:ext>
            </a:extLst>
          </p:cNvPr>
          <p:cNvPicPr>
            <a:picLocks noChangeAspect="1"/>
          </p:cNvPicPr>
          <p:nvPr/>
        </p:nvPicPr>
        <p:blipFill>
          <a:blip r:embed="rId3"/>
          <a:stretch>
            <a:fillRect/>
          </a:stretch>
        </p:blipFill>
        <p:spPr>
          <a:xfrm>
            <a:off x="5162080" y="1146968"/>
            <a:ext cx="5982640" cy="487680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7649BB3-A469-3777-C762-E81B72BE94F4}"/>
                  </a:ext>
                </a:extLst>
              </p:cNvPr>
              <p:cNvSpPr txBox="1"/>
              <p:nvPr/>
            </p:nvSpPr>
            <p:spPr>
              <a:xfrm>
                <a:off x="1047280" y="1146968"/>
                <a:ext cx="4114800" cy="4401205"/>
              </a:xfrm>
              <a:prstGeom prst="rect">
                <a:avLst/>
              </a:prstGeom>
              <a:noFill/>
            </p:spPr>
            <p:txBody>
              <a:bodyPr wrap="square" rtlCol="0">
                <a:spAutoFit/>
              </a:bodyPr>
              <a:lstStyle/>
              <a:p>
                <a:r>
                  <a:rPr lang="en-US" sz="2800" dirty="0"/>
                  <a:t>The red set is </a:t>
                </a:r>
                <a14:m>
                  <m:oMath xmlns:m="http://schemas.openxmlformats.org/officeDocument/2006/math">
                    <m:r>
                      <a:rPr lang="en-US" sz="2800" b="0" i="1" smtClean="0">
                        <a:solidFill>
                          <a:srgbClr val="FF0000"/>
                        </a:solidFill>
                        <a:latin typeface="Cambria Math" panose="02040503050406030204" pitchFamily="18" charset="0"/>
                      </a:rPr>
                      <m:t>𝑀</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𝐾𝐵</m:t>
                    </m:r>
                    <m:r>
                      <a:rPr lang="en-US" sz="2800" b="0" i="1" smtClean="0">
                        <a:solidFill>
                          <a:srgbClr val="FF0000"/>
                        </a:solidFill>
                        <a:latin typeface="Cambria Math" panose="02040503050406030204" pitchFamily="18" charset="0"/>
                      </a:rPr>
                      <m:t>)</m:t>
                    </m:r>
                  </m:oMath>
                </a14:m>
                <a:r>
                  <a:rPr lang="en-US" sz="2800" dirty="0"/>
                  <a:t>, the set of all states that are compatible with the agent’s </a:t>
                </a:r>
                <a:r>
                  <a:rPr lang="en-US" sz="2800" dirty="0">
                    <a:solidFill>
                      <a:srgbClr val="FF0000"/>
                    </a:solidFill>
                  </a:rPr>
                  <a:t>KB</a:t>
                </a:r>
                <a:r>
                  <a:rPr lang="en-US" sz="2800" dirty="0"/>
                  <a:t>, which is the agent’s current understanding of reality/collection of perceptions, combined with the Wumpus World rules it was given.</a:t>
                </a:r>
              </a:p>
            </p:txBody>
          </p:sp>
        </mc:Choice>
        <mc:Fallback>
          <p:sp>
            <p:nvSpPr>
              <p:cNvPr id="3" name="TextBox 2">
                <a:extLst>
                  <a:ext uri="{FF2B5EF4-FFF2-40B4-BE49-F238E27FC236}">
                    <a16:creationId xmlns:a16="http://schemas.microsoft.com/office/drawing/2014/main" id="{77649BB3-A469-3777-C762-E81B72BE94F4}"/>
                  </a:ext>
                </a:extLst>
              </p:cNvPr>
              <p:cNvSpPr txBox="1">
                <a:spLocks noRot="1" noChangeAspect="1" noMove="1" noResize="1" noEditPoints="1" noAdjustHandles="1" noChangeArrowheads="1" noChangeShapeType="1" noTextEdit="1"/>
              </p:cNvSpPr>
              <p:nvPr/>
            </p:nvSpPr>
            <p:spPr>
              <a:xfrm>
                <a:off x="1047280" y="1146968"/>
                <a:ext cx="4114800" cy="4401205"/>
              </a:xfrm>
              <a:prstGeom prst="rect">
                <a:avLst/>
              </a:prstGeom>
              <a:blipFill>
                <a:blip r:embed="rId4"/>
                <a:stretch>
                  <a:fillRect l="-3111" t="-1385" r="-4444" b="-2909"/>
                </a:stretch>
              </a:blipFill>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E478297E-BD85-A1D7-0FEC-35349E493089}"/>
              </a:ext>
            </a:extLst>
          </p:cNvPr>
          <p:cNvSpPr/>
          <p:nvPr/>
        </p:nvSpPr>
        <p:spPr>
          <a:xfrm>
            <a:off x="5401733" y="1219200"/>
            <a:ext cx="2480734" cy="4461933"/>
          </a:xfrm>
          <a:custGeom>
            <a:avLst/>
            <a:gdLst>
              <a:gd name="connsiteX0" fmla="*/ 990600 w 2480734"/>
              <a:gd name="connsiteY0" fmla="*/ 0 h 4461933"/>
              <a:gd name="connsiteX1" fmla="*/ 0 w 2480734"/>
              <a:gd name="connsiteY1" fmla="*/ 1735667 h 4461933"/>
              <a:gd name="connsiteX2" fmla="*/ 0 w 2480734"/>
              <a:gd name="connsiteY2" fmla="*/ 2963333 h 4461933"/>
              <a:gd name="connsiteX3" fmla="*/ 508000 w 2480734"/>
              <a:gd name="connsiteY3" fmla="*/ 4445000 h 4461933"/>
              <a:gd name="connsiteX4" fmla="*/ 1972734 w 2480734"/>
              <a:gd name="connsiteY4" fmla="*/ 4461933 h 4461933"/>
              <a:gd name="connsiteX5" fmla="*/ 1930400 w 2480734"/>
              <a:gd name="connsiteY5" fmla="*/ 3437467 h 4461933"/>
              <a:gd name="connsiteX6" fmla="*/ 1625600 w 2480734"/>
              <a:gd name="connsiteY6" fmla="*/ 2743200 h 4461933"/>
              <a:gd name="connsiteX7" fmla="*/ 1600200 w 2480734"/>
              <a:gd name="connsiteY7" fmla="*/ 1651000 h 4461933"/>
              <a:gd name="connsiteX8" fmla="*/ 2480734 w 2480734"/>
              <a:gd name="connsiteY8" fmla="*/ 1515533 h 4461933"/>
              <a:gd name="connsiteX9" fmla="*/ 2438400 w 2480734"/>
              <a:gd name="connsiteY9" fmla="*/ 389467 h 4461933"/>
              <a:gd name="connsiteX10" fmla="*/ 990600 w 2480734"/>
              <a:gd name="connsiteY10" fmla="*/ 0 h 446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0734" h="4461933">
                <a:moveTo>
                  <a:pt x="990600" y="0"/>
                </a:moveTo>
                <a:lnTo>
                  <a:pt x="0" y="1735667"/>
                </a:lnTo>
                <a:lnTo>
                  <a:pt x="0" y="2963333"/>
                </a:lnTo>
                <a:lnTo>
                  <a:pt x="508000" y="4445000"/>
                </a:lnTo>
                <a:lnTo>
                  <a:pt x="1972734" y="4461933"/>
                </a:lnTo>
                <a:lnTo>
                  <a:pt x="1930400" y="3437467"/>
                </a:lnTo>
                <a:lnTo>
                  <a:pt x="1625600" y="2743200"/>
                </a:lnTo>
                <a:lnTo>
                  <a:pt x="1600200" y="1651000"/>
                </a:lnTo>
                <a:lnTo>
                  <a:pt x="2480734" y="1515533"/>
                </a:lnTo>
                <a:lnTo>
                  <a:pt x="2438400" y="389467"/>
                </a:lnTo>
                <a:lnTo>
                  <a:pt x="990600" y="0"/>
                </a:lnTo>
                <a:close/>
              </a:path>
            </a:pathLst>
          </a:cu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92459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3A28A-F377-CE8C-24F4-13FA152B2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F5BDA-A875-26A3-1258-350812D772F0}"/>
              </a:ext>
            </a:extLst>
          </p:cNvPr>
          <p:cNvSpPr>
            <a:spLocks noGrp="1"/>
          </p:cNvSpPr>
          <p:nvPr>
            <p:ph type="title"/>
          </p:nvPr>
        </p:nvSpPr>
        <p:spPr>
          <a:xfrm>
            <a:off x="838200" y="188913"/>
            <a:ext cx="10515600" cy="625474"/>
          </a:xfrm>
        </p:spPr>
        <p:txBody>
          <a:bodyPr/>
          <a:lstStyle/>
          <a:p>
            <a:r>
              <a:rPr lang="en-US" dirty="0"/>
              <a:t>Entailment, Visualized</a:t>
            </a:r>
          </a:p>
        </p:txBody>
      </p:sp>
      <p:sp>
        <p:nvSpPr>
          <p:cNvPr id="4" name="Footer Placeholder 3">
            <a:extLst>
              <a:ext uri="{FF2B5EF4-FFF2-40B4-BE49-F238E27FC236}">
                <a16:creationId xmlns:a16="http://schemas.microsoft.com/office/drawing/2014/main" id="{FA530FFA-E17D-BF0A-3E9E-78A33D93DCA6}"/>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99473CBA-00E5-AFEE-4467-C9ABAA1445D0}"/>
              </a:ext>
            </a:extLst>
          </p:cNvPr>
          <p:cNvSpPr>
            <a:spLocks noGrp="1"/>
          </p:cNvSpPr>
          <p:nvPr>
            <p:ph type="sldNum" sz="quarter" idx="12"/>
          </p:nvPr>
        </p:nvSpPr>
        <p:spPr/>
        <p:txBody>
          <a:bodyPr/>
          <a:lstStyle/>
          <a:p>
            <a:fld id="{A49DFD55-3C28-40EF-9E31-A92D2E4017FF}" type="slidenum">
              <a:rPr lang="en-US" smtClean="0"/>
              <a:pPr/>
              <a:t>29</a:t>
            </a:fld>
            <a:endParaRPr lang="en-US" dirty="0"/>
          </a:p>
        </p:txBody>
      </p:sp>
      <p:pic>
        <p:nvPicPr>
          <p:cNvPr id="9" name="Picture 8" descr="A group of black squares with white text&#10;&#10;Description automatically generated">
            <a:extLst>
              <a:ext uri="{FF2B5EF4-FFF2-40B4-BE49-F238E27FC236}">
                <a16:creationId xmlns:a16="http://schemas.microsoft.com/office/drawing/2014/main" id="{38E24A31-30FE-7B38-3CAC-95E50717F4CF}"/>
              </a:ext>
            </a:extLst>
          </p:cNvPr>
          <p:cNvPicPr>
            <a:picLocks noChangeAspect="1"/>
          </p:cNvPicPr>
          <p:nvPr/>
        </p:nvPicPr>
        <p:blipFill>
          <a:blip r:embed="rId3"/>
          <a:stretch>
            <a:fillRect/>
          </a:stretch>
        </p:blipFill>
        <p:spPr>
          <a:xfrm>
            <a:off x="5162080" y="1146968"/>
            <a:ext cx="5982640" cy="487680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4BC17F6-DED0-AC2D-6104-7179C54387B4}"/>
                  </a:ext>
                </a:extLst>
              </p:cNvPr>
              <p:cNvSpPr txBox="1"/>
              <p:nvPr/>
            </p:nvSpPr>
            <p:spPr>
              <a:xfrm>
                <a:off x="1047280" y="1146968"/>
                <a:ext cx="4114800" cy="4853508"/>
              </a:xfrm>
              <a:prstGeom prst="rect">
                <a:avLst/>
              </a:prstGeom>
              <a:noFill/>
            </p:spPr>
            <p:txBody>
              <a:bodyPr wrap="square" rtlCol="0">
                <a:spAutoFit/>
              </a:bodyPr>
              <a:lstStyle/>
              <a:p>
                <a:r>
                  <a:rPr lang="en-US" sz="2800" dirty="0"/>
                  <a:t>The blue set is </a:t>
                </a:r>
                <a14:m>
                  <m:oMath xmlns:m="http://schemas.openxmlformats.org/officeDocument/2006/math">
                    <m:r>
                      <a:rPr lang="en-US" sz="2800" b="0" i="1" smtClean="0">
                        <a:solidFill>
                          <a:srgbClr val="0070C0"/>
                        </a:solidFill>
                        <a:latin typeface="Cambria Math" panose="02040503050406030204" pitchFamily="18" charset="0"/>
                      </a:rPr>
                      <m:t>𝑀</m:t>
                    </m:r>
                    <m:r>
                      <a:rPr lang="en-US" sz="2800" b="0" i="1" smtClean="0">
                        <a:solidFill>
                          <a:srgbClr val="0070C0"/>
                        </a:solidFill>
                        <a:latin typeface="Cambria Math" panose="02040503050406030204" pitchFamily="18" charset="0"/>
                      </a:rPr>
                      <m:t>(</m:t>
                    </m:r>
                    <m:r>
                      <a:rPr lang="en-US" sz="2800" b="0" i="1" smtClean="0">
                        <a:solidFill>
                          <a:srgbClr val="0070C0"/>
                        </a:solidFill>
                        <a:latin typeface="Cambria Math" panose="02040503050406030204" pitchFamily="18" charset="0"/>
                      </a:rPr>
                      <m:t>𝐴</m:t>
                    </m:r>
                    <m:r>
                      <a:rPr lang="en-US" sz="2800" b="0" i="1" smtClean="0">
                        <a:solidFill>
                          <a:srgbClr val="0070C0"/>
                        </a:solidFill>
                        <a:latin typeface="Cambria Math" panose="02040503050406030204" pitchFamily="18" charset="0"/>
                      </a:rPr>
                      <m:t>)</m:t>
                    </m:r>
                  </m:oMath>
                </a14:m>
                <a:r>
                  <a:rPr lang="en-US" sz="2800" dirty="0"/>
                  <a:t>, where </a:t>
                </a:r>
                <a14:m>
                  <m:oMath xmlns:m="http://schemas.openxmlformats.org/officeDocument/2006/math">
                    <m:r>
                      <a:rPr lang="en-US" sz="2800" b="0" i="1" smtClean="0">
                        <a:solidFill>
                          <a:srgbClr val="0070C0"/>
                        </a:solidFill>
                        <a:latin typeface="Cambria Math" panose="02040503050406030204" pitchFamily="18" charset="0"/>
                      </a:rPr>
                      <m:t>𝐴</m:t>
                    </m:r>
                  </m:oMath>
                </a14:m>
                <a:r>
                  <a:rPr lang="en-US" sz="2800" dirty="0"/>
                  <a:t> = [1, 2] is safe.</a:t>
                </a:r>
              </a:p>
              <a:p>
                <a:r>
                  <a:rPr lang="en-US" sz="2800" dirty="0"/>
                  <a:t> </a:t>
                </a:r>
              </a:p>
              <a:p>
                <a:r>
                  <a:rPr lang="en-US" sz="2800" dirty="0"/>
                  <a:t>As you can see, </a:t>
                </a:r>
                <a14:m>
                  <m:oMath xmlns:m="http://schemas.openxmlformats.org/officeDocument/2006/math">
                    <m:r>
                      <m:rPr>
                        <m:sty m:val="p"/>
                      </m:rPr>
                      <a:rPr lang="en-US" sz="2800" b="0" i="0" smtClean="0">
                        <a:solidFill>
                          <a:srgbClr val="FF0000"/>
                        </a:solidFill>
                        <a:latin typeface="Cambria Math" panose="02040503050406030204" pitchFamily="18" charset="0"/>
                        <a:ea typeface="Cambria Math" panose="02040503050406030204" pitchFamily="18" charset="0"/>
                      </a:rPr>
                      <m:t>KB</m:t>
                    </m:r>
                    <m:r>
                      <a:rPr lang="en-US" sz="2800" i="1">
                        <a:solidFill>
                          <a:prstClr val="black"/>
                        </a:solidFill>
                        <a:latin typeface="Cambria Math" panose="02040503050406030204" pitchFamily="18" charset="0"/>
                        <a:ea typeface="Cambria Math" panose="02040503050406030204" pitchFamily="18" charset="0"/>
                      </a:rPr>
                      <m:t>╞</m:t>
                    </m:r>
                    <m:r>
                      <a:rPr lang="en-US" sz="2800" b="0" i="1" smtClean="0">
                        <a:solidFill>
                          <a:prstClr val="black"/>
                        </a:solidFill>
                        <a:latin typeface="Cambria Math" panose="02040503050406030204" pitchFamily="18" charset="0"/>
                        <a:ea typeface="Cambria Math" panose="02040503050406030204" pitchFamily="18" charset="0"/>
                      </a:rPr>
                      <m:t> </m:t>
                    </m:r>
                    <m:r>
                      <a:rPr lang="en-US" sz="2800" b="0" i="1" smtClean="0">
                        <a:solidFill>
                          <a:srgbClr val="0070C0"/>
                        </a:solidFill>
                        <a:latin typeface="Cambria Math" panose="02040503050406030204" pitchFamily="18" charset="0"/>
                        <a:ea typeface="Cambria Math" panose="02040503050406030204" pitchFamily="18" charset="0"/>
                      </a:rPr>
                      <m:t>𝐴</m:t>
                    </m:r>
                  </m:oMath>
                </a14:m>
                <a:r>
                  <a:rPr lang="en-US" sz="2800" dirty="0"/>
                  <a:t>. In every state consistent with reality (</a:t>
                </a:r>
                <a14:m>
                  <m:oMath xmlns:m="http://schemas.openxmlformats.org/officeDocument/2006/math">
                    <m:r>
                      <a:rPr lang="en-US" sz="2800" i="1" smtClean="0">
                        <a:solidFill>
                          <a:srgbClr val="FF0000"/>
                        </a:solidFill>
                        <a:latin typeface="Cambria Math" panose="02040503050406030204" pitchFamily="18" charset="0"/>
                      </a:rPr>
                      <m:t>𝑀</m:t>
                    </m:r>
                    <m:d>
                      <m:dPr>
                        <m:ctrlPr>
                          <a:rPr lang="en-US" sz="2800" i="1">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𝐾𝐵</m:t>
                        </m:r>
                      </m:e>
                    </m:d>
                  </m:oMath>
                </a14:m>
                <a:r>
                  <a:rPr lang="en-US" sz="2800" dirty="0"/>
                  <a:t>, all models where </a:t>
                </a:r>
                <a:r>
                  <a:rPr lang="en-US" sz="2800" dirty="0">
                    <a:solidFill>
                      <a:srgbClr val="FF0000"/>
                    </a:solidFill>
                  </a:rPr>
                  <a:t>KB</a:t>
                </a:r>
                <a:r>
                  <a:rPr lang="en-US" sz="2800" dirty="0"/>
                  <a:t> = true), </a:t>
                </a:r>
                <a14:m>
                  <m:oMath xmlns:m="http://schemas.openxmlformats.org/officeDocument/2006/math">
                    <m:r>
                      <a:rPr lang="en-US" sz="2800" b="0" i="1" smtClean="0">
                        <a:solidFill>
                          <a:srgbClr val="0070C0"/>
                        </a:solidFill>
                        <a:latin typeface="Cambria Math" panose="02040503050406030204" pitchFamily="18" charset="0"/>
                      </a:rPr>
                      <m:t>𝐴</m:t>
                    </m:r>
                  </m:oMath>
                </a14:m>
                <a:r>
                  <a:rPr lang="en-US" sz="2800" dirty="0"/>
                  <a:t> is true, meaning that </a:t>
                </a:r>
                <a14:m>
                  <m:oMath xmlns:m="http://schemas.openxmlformats.org/officeDocument/2006/math">
                    <m:r>
                      <a:rPr lang="en-US" sz="2800" b="0" i="1" smtClean="0">
                        <a:solidFill>
                          <a:srgbClr val="0070C0"/>
                        </a:solidFill>
                        <a:latin typeface="Cambria Math" panose="02040503050406030204" pitchFamily="18" charset="0"/>
                      </a:rPr>
                      <m:t>𝐴</m:t>
                    </m:r>
                  </m:oMath>
                </a14:m>
                <a:r>
                  <a:rPr lang="en-US" sz="2800" dirty="0"/>
                  <a:t> is true, even as more knowledge is gained and </a:t>
                </a:r>
                <a:r>
                  <a:rPr lang="en-US" sz="2800" dirty="0">
                    <a:solidFill>
                      <a:srgbClr val="FF0000"/>
                    </a:solidFill>
                  </a:rPr>
                  <a:t>KB</a:t>
                </a:r>
                <a:r>
                  <a:rPr lang="en-US" sz="2800" dirty="0"/>
                  <a:t> shrinks.</a:t>
                </a:r>
              </a:p>
            </p:txBody>
          </p:sp>
        </mc:Choice>
        <mc:Fallback>
          <p:sp>
            <p:nvSpPr>
              <p:cNvPr id="3" name="TextBox 2">
                <a:extLst>
                  <a:ext uri="{FF2B5EF4-FFF2-40B4-BE49-F238E27FC236}">
                    <a16:creationId xmlns:a16="http://schemas.microsoft.com/office/drawing/2014/main" id="{E4BC17F6-DED0-AC2D-6104-7179C54387B4}"/>
                  </a:ext>
                </a:extLst>
              </p:cNvPr>
              <p:cNvSpPr txBox="1">
                <a:spLocks noRot="1" noChangeAspect="1" noMove="1" noResize="1" noEditPoints="1" noAdjustHandles="1" noChangeArrowheads="1" noChangeShapeType="1" noTextEdit="1"/>
              </p:cNvSpPr>
              <p:nvPr/>
            </p:nvSpPr>
            <p:spPr>
              <a:xfrm>
                <a:off x="1047280" y="1146968"/>
                <a:ext cx="4114800" cy="4853508"/>
              </a:xfrm>
              <a:prstGeom prst="rect">
                <a:avLst/>
              </a:prstGeom>
              <a:blipFill>
                <a:blip r:embed="rId4"/>
                <a:stretch>
                  <a:fillRect l="-3111" t="-1256" r="-4889" b="-2513"/>
                </a:stretch>
              </a:blipFill>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085D8DD7-5CF4-C88F-F707-1DC833DBE914}"/>
              </a:ext>
            </a:extLst>
          </p:cNvPr>
          <p:cNvSpPr/>
          <p:nvPr/>
        </p:nvSpPr>
        <p:spPr>
          <a:xfrm>
            <a:off x="5401733" y="1219200"/>
            <a:ext cx="2480734" cy="4461933"/>
          </a:xfrm>
          <a:custGeom>
            <a:avLst/>
            <a:gdLst>
              <a:gd name="connsiteX0" fmla="*/ 990600 w 2480734"/>
              <a:gd name="connsiteY0" fmla="*/ 0 h 4461933"/>
              <a:gd name="connsiteX1" fmla="*/ 0 w 2480734"/>
              <a:gd name="connsiteY1" fmla="*/ 1735667 h 4461933"/>
              <a:gd name="connsiteX2" fmla="*/ 0 w 2480734"/>
              <a:gd name="connsiteY2" fmla="*/ 2963333 h 4461933"/>
              <a:gd name="connsiteX3" fmla="*/ 508000 w 2480734"/>
              <a:gd name="connsiteY3" fmla="*/ 4445000 h 4461933"/>
              <a:gd name="connsiteX4" fmla="*/ 1972734 w 2480734"/>
              <a:gd name="connsiteY4" fmla="*/ 4461933 h 4461933"/>
              <a:gd name="connsiteX5" fmla="*/ 1930400 w 2480734"/>
              <a:gd name="connsiteY5" fmla="*/ 3437467 h 4461933"/>
              <a:gd name="connsiteX6" fmla="*/ 1625600 w 2480734"/>
              <a:gd name="connsiteY6" fmla="*/ 2743200 h 4461933"/>
              <a:gd name="connsiteX7" fmla="*/ 1600200 w 2480734"/>
              <a:gd name="connsiteY7" fmla="*/ 1651000 h 4461933"/>
              <a:gd name="connsiteX8" fmla="*/ 2480734 w 2480734"/>
              <a:gd name="connsiteY8" fmla="*/ 1515533 h 4461933"/>
              <a:gd name="connsiteX9" fmla="*/ 2438400 w 2480734"/>
              <a:gd name="connsiteY9" fmla="*/ 389467 h 4461933"/>
              <a:gd name="connsiteX10" fmla="*/ 990600 w 2480734"/>
              <a:gd name="connsiteY10" fmla="*/ 0 h 446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0734" h="4461933">
                <a:moveTo>
                  <a:pt x="990600" y="0"/>
                </a:moveTo>
                <a:lnTo>
                  <a:pt x="0" y="1735667"/>
                </a:lnTo>
                <a:lnTo>
                  <a:pt x="0" y="2963333"/>
                </a:lnTo>
                <a:lnTo>
                  <a:pt x="508000" y="4445000"/>
                </a:lnTo>
                <a:lnTo>
                  <a:pt x="1972734" y="4461933"/>
                </a:lnTo>
                <a:lnTo>
                  <a:pt x="1930400" y="3437467"/>
                </a:lnTo>
                <a:lnTo>
                  <a:pt x="1625600" y="2743200"/>
                </a:lnTo>
                <a:lnTo>
                  <a:pt x="1600200" y="1651000"/>
                </a:lnTo>
                <a:lnTo>
                  <a:pt x="2480734" y="1515533"/>
                </a:lnTo>
                <a:lnTo>
                  <a:pt x="2438400" y="389467"/>
                </a:lnTo>
                <a:lnTo>
                  <a:pt x="990600" y="0"/>
                </a:lnTo>
                <a:close/>
              </a:path>
            </a:pathLst>
          </a:cu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Freeform: Shape 5">
            <a:extLst>
              <a:ext uri="{FF2B5EF4-FFF2-40B4-BE49-F238E27FC236}">
                <a16:creationId xmlns:a16="http://schemas.microsoft.com/office/drawing/2014/main" id="{AED0FFCA-B806-1FF6-EF7C-F5B647132B0E}"/>
              </a:ext>
            </a:extLst>
          </p:cNvPr>
          <p:cNvSpPr/>
          <p:nvPr/>
        </p:nvSpPr>
        <p:spPr>
          <a:xfrm>
            <a:off x="5274733" y="1075267"/>
            <a:ext cx="3649134" cy="4741333"/>
          </a:xfrm>
          <a:custGeom>
            <a:avLst/>
            <a:gdLst>
              <a:gd name="connsiteX0" fmla="*/ 990600 w 3649134"/>
              <a:gd name="connsiteY0" fmla="*/ 110066 h 4741333"/>
              <a:gd name="connsiteX1" fmla="*/ 0 w 3649134"/>
              <a:gd name="connsiteY1" fmla="*/ 1794933 h 4741333"/>
              <a:gd name="connsiteX2" fmla="*/ 42334 w 3649134"/>
              <a:gd name="connsiteY2" fmla="*/ 3183466 h 4741333"/>
              <a:gd name="connsiteX3" fmla="*/ 584200 w 3649134"/>
              <a:gd name="connsiteY3" fmla="*/ 4715933 h 4741333"/>
              <a:gd name="connsiteX4" fmla="*/ 2311400 w 3649134"/>
              <a:gd name="connsiteY4" fmla="*/ 4741333 h 4741333"/>
              <a:gd name="connsiteX5" fmla="*/ 2396067 w 3649134"/>
              <a:gd name="connsiteY5" fmla="*/ 3471333 h 4741333"/>
              <a:gd name="connsiteX6" fmla="*/ 3649134 w 3649134"/>
              <a:gd name="connsiteY6" fmla="*/ 3191933 h 4741333"/>
              <a:gd name="connsiteX7" fmla="*/ 3598334 w 3649134"/>
              <a:gd name="connsiteY7" fmla="*/ 1921933 h 4741333"/>
              <a:gd name="connsiteX8" fmla="*/ 2895600 w 3649134"/>
              <a:gd name="connsiteY8" fmla="*/ 1600200 h 4741333"/>
              <a:gd name="connsiteX9" fmla="*/ 2768600 w 3649134"/>
              <a:gd name="connsiteY9" fmla="*/ 448733 h 4741333"/>
              <a:gd name="connsiteX10" fmla="*/ 1066800 w 3649134"/>
              <a:gd name="connsiteY10" fmla="*/ 0 h 4741333"/>
              <a:gd name="connsiteX11" fmla="*/ 990600 w 3649134"/>
              <a:gd name="connsiteY11" fmla="*/ 110066 h 474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9134" h="4741333">
                <a:moveTo>
                  <a:pt x="990600" y="110066"/>
                </a:moveTo>
                <a:lnTo>
                  <a:pt x="0" y="1794933"/>
                </a:lnTo>
                <a:lnTo>
                  <a:pt x="42334" y="3183466"/>
                </a:lnTo>
                <a:lnTo>
                  <a:pt x="584200" y="4715933"/>
                </a:lnTo>
                <a:lnTo>
                  <a:pt x="2311400" y="4741333"/>
                </a:lnTo>
                <a:lnTo>
                  <a:pt x="2396067" y="3471333"/>
                </a:lnTo>
                <a:lnTo>
                  <a:pt x="3649134" y="3191933"/>
                </a:lnTo>
                <a:lnTo>
                  <a:pt x="3598334" y="1921933"/>
                </a:lnTo>
                <a:lnTo>
                  <a:pt x="2895600" y="1600200"/>
                </a:lnTo>
                <a:lnTo>
                  <a:pt x="2768600" y="448733"/>
                </a:lnTo>
                <a:lnTo>
                  <a:pt x="1066800" y="0"/>
                </a:lnTo>
                <a:lnTo>
                  <a:pt x="990600" y="110066"/>
                </a:lnTo>
                <a:close/>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797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7EA0-C4A6-170E-8482-CE133FE6C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E58564-CFB0-14F4-270B-9F09E0463A91}"/>
              </a:ext>
            </a:extLst>
          </p:cNvPr>
          <p:cNvSpPr>
            <a:spLocks noGrp="1"/>
          </p:cNvSpPr>
          <p:nvPr>
            <p:ph type="title"/>
          </p:nvPr>
        </p:nvSpPr>
        <p:spPr>
          <a:xfrm>
            <a:off x="5476875" y="1671639"/>
            <a:ext cx="5111750" cy="587372"/>
          </a:xfrm>
        </p:spPr>
        <p:txBody>
          <a:bodyPr/>
          <a:lstStyle/>
          <a:p>
            <a:r>
              <a:rPr lang="en-US" dirty="0"/>
              <a:t>DISCLAIMER</a:t>
            </a:r>
          </a:p>
        </p:txBody>
      </p:sp>
      <p:sp>
        <p:nvSpPr>
          <p:cNvPr id="3" name="Text Placeholder 2">
            <a:extLst>
              <a:ext uri="{FF2B5EF4-FFF2-40B4-BE49-F238E27FC236}">
                <a16:creationId xmlns:a16="http://schemas.microsoft.com/office/drawing/2014/main" id="{7B3B0DCE-A6F6-4928-49D7-7F182BD7FE22}"/>
              </a:ext>
            </a:extLst>
          </p:cNvPr>
          <p:cNvSpPr>
            <a:spLocks noGrp="1"/>
          </p:cNvSpPr>
          <p:nvPr>
            <p:ph type="body" idx="1"/>
          </p:nvPr>
        </p:nvSpPr>
        <p:spPr>
          <a:xfrm>
            <a:off x="5476875" y="2464420"/>
            <a:ext cx="5111750" cy="2721941"/>
          </a:xfrm>
        </p:spPr>
        <p:txBody>
          <a:bodyPr>
            <a:normAutofit fontScale="92500" lnSpcReduction="20000"/>
          </a:bodyPr>
          <a:lstStyle/>
          <a:p>
            <a:r>
              <a:rPr lang="en-US" sz="2400" dirty="0"/>
              <a:t>I have tried to pull all information from the slides, the textbook, and other authorized resources, but I cannot guarantee the veracity of any information in the slides hereafter.</a:t>
            </a:r>
          </a:p>
          <a:p>
            <a:endParaRPr lang="en-US" sz="2400" dirty="0"/>
          </a:p>
          <a:p>
            <a:r>
              <a:rPr lang="en-US" sz="2400" dirty="0"/>
              <a:t>See presentation notes for sources (chapter pages are for 4</a:t>
            </a:r>
            <a:r>
              <a:rPr lang="en-US" sz="2400" baseline="30000" dirty="0"/>
              <a:t>th</a:t>
            </a:r>
            <a:r>
              <a:rPr lang="en-US" sz="2400" dirty="0"/>
              <a:t> ed.)</a:t>
            </a:r>
          </a:p>
        </p:txBody>
      </p:sp>
      <p:sp>
        <p:nvSpPr>
          <p:cNvPr id="5" name="Footer Placeholder 4">
            <a:extLst>
              <a:ext uri="{FF2B5EF4-FFF2-40B4-BE49-F238E27FC236}">
                <a16:creationId xmlns:a16="http://schemas.microsoft.com/office/drawing/2014/main" id="{0404F9DD-9BD4-CD2B-2D65-A1C9D572641A}"/>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6" name="Slide Number Placeholder 5">
            <a:extLst>
              <a:ext uri="{FF2B5EF4-FFF2-40B4-BE49-F238E27FC236}">
                <a16:creationId xmlns:a16="http://schemas.microsoft.com/office/drawing/2014/main" id="{914D5ABC-FEC9-12BD-5EAF-C92A6412094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4000053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4C503-19D8-C6B7-4B5F-59FFCD524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DEAE3-92C7-2B93-54B3-91C4CB3E0CB7}"/>
              </a:ext>
            </a:extLst>
          </p:cNvPr>
          <p:cNvSpPr>
            <a:spLocks noGrp="1"/>
          </p:cNvSpPr>
          <p:nvPr>
            <p:ph type="title"/>
          </p:nvPr>
        </p:nvSpPr>
        <p:spPr>
          <a:xfrm>
            <a:off x="838200" y="188913"/>
            <a:ext cx="10515600" cy="625474"/>
          </a:xfrm>
        </p:spPr>
        <p:txBody>
          <a:bodyPr/>
          <a:lstStyle/>
          <a:p>
            <a:r>
              <a:rPr lang="en-US" dirty="0"/>
              <a:t>Entailment, Visualized</a:t>
            </a:r>
          </a:p>
        </p:txBody>
      </p:sp>
      <p:sp>
        <p:nvSpPr>
          <p:cNvPr id="4" name="Footer Placeholder 3">
            <a:extLst>
              <a:ext uri="{FF2B5EF4-FFF2-40B4-BE49-F238E27FC236}">
                <a16:creationId xmlns:a16="http://schemas.microsoft.com/office/drawing/2014/main" id="{7882F241-0828-F56F-515C-E11767B5749C}"/>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0514EB93-8812-84D4-1E5A-D595E090B533}"/>
              </a:ext>
            </a:extLst>
          </p:cNvPr>
          <p:cNvSpPr>
            <a:spLocks noGrp="1"/>
          </p:cNvSpPr>
          <p:nvPr>
            <p:ph type="sldNum" sz="quarter" idx="12"/>
          </p:nvPr>
        </p:nvSpPr>
        <p:spPr/>
        <p:txBody>
          <a:bodyPr/>
          <a:lstStyle/>
          <a:p>
            <a:fld id="{A49DFD55-3C28-40EF-9E31-A92D2E4017FF}" type="slidenum">
              <a:rPr lang="en-US" smtClean="0"/>
              <a:pPr/>
              <a:t>30</a:t>
            </a:fld>
            <a:endParaRPr lang="en-US" dirty="0"/>
          </a:p>
        </p:txBody>
      </p:sp>
      <p:pic>
        <p:nvPicPr>
          <p:cNvPr id="9" name="Picture 8" descr="A group of black squares with white text&#10;&#10;Description automatically generated">
            <a:extLst>
              <a:ext uri="{FF2B5EF4-FFF2-40B4-BE49-F238E27FC236}">
                <a16:creationId xmlns:a16="http://schemas.microsoft.com/office/drawing/2014/main" id="{9BA1191A-DF80-9B6D-8F99-6C8E66889132}"/>
              </a:ext>
            </a:extLst>
          </p:cNvPr>
          <p:cNvPicPr>
            <a:picLocks noChangeAspect="1"/>
          </p:cNvPicPr>
          <p:nvPr/>
        </p:nvPicPr>
        <p:blipFill>
          <a:blip r:embed="rId3"/>
          <a:stretch>
            <a:fillRect/>
          </a:stretch>
        </p:blipFill>
        <p:spPr>
          <a:xfrm>
            <a:off x="5162080" y="1146968"/>
            <a:ext cx="5982640" cy="487680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055B581-F932-2A25-5BFF-C52738CE43C1}"/>
                  </a:ext>
                </a:extLst>
              </p:cNvPr>
              <p:cNvSpPr txBox="1"/>
              <p:nvPr/>
            </p:nvSpPr>
            <p:spPr>
              <a:xfrm>
                <a:off x="1047280" y="1146968"/>
                <a:ext cx="4114800" cy="4832092"/>
              </a:xfrm>
              <a:prstGeom prst="rect">
                <a:avLst/>
              </a:prstGeom>
              <a:noFill/>
            </p:spPr>
            <p:txBody>
              <a:bodyPr wrap="square" rtlCol="0">
                <a:spAutoFit/>
              </a:bodyPr>
              <a:lstStyle/>
              <a:p>
                <a:r>
                  <a:rPr lang="en-US" sz="2800" dirty="0"/>
                  <a:t>The green set is </a:t>
                </a:r>
                <a14:m>
                  <m:oMath xmlns:m="http://schemas.openxmlformats.org/officeDocument/2006/math">
                    <m:r>
                      <a:rPr lang="en-US" sz="2800" b="0" i="1" smtClean="0">
                        <a:solidFill>
                          <a:srgbClr val="92D050"/>
                        </a:solidFill>
                        <a:latin typeface="Cambria Math" panose="02040503050406030204" pitchFamily="18" charset="0"/>
                      </a:rPr>
                      <m:t>𝑀</m:t>
                    </m:r>
                    <m:r>
                      <a:rPr lang="en-US" sz="2800" b="0" i="1" smtClean="0">
                        <a:solidFill>
                          <a:srgbClr val="92D050"/>
                        </a:solidFill>
                        <a:latin typeface="Cambria Math" panose="02040503050406030204" pitchFamily="18" charset="0"/>
                      </a:rPr>
                      <m:t>(</m:t>
                    </m:r>
                    <m:r>
                      <a:rPr lang="en-US" sz="2800" b="0" i="1" smtClean="0">
                        <a:solidFill>
                          <a:srgbClr val="92D050"/>
                        </a:solidFill>
                        <a:latin typeface="Cambria Math" panose="02040503050406030204" pitchFamily="18" charset="0"/>
                      </a:rPr>
                      <m:t>𝐵</m:t>
                    </m:r>
                    <m:r>
                      <a:rPr lang="en-US" sz="2800" b="0" i="1" smtClean="0">
                        <a:solidFill>
                          <a:srgbClr val="92D050"/>
                        </a:solidFill>
                        <a:latin typeface="Cambria Math" panose="02040503050406030204" pitchFamily="18" charset="0"/>
                      </a:rPr>
                      <m:t>)</m:t>
                    </m:r>
                  </m:oMath>
                </a14:m>
                <a:r>
                  <a:rPr lang="en-US" sz="2800" dirty="0"/>
                  <a:t>, where </a:t>
                </a:r>
                <a14:m>
                  <m:oMath xmlns:m="http://schemas.openxmlformats.org/officeDocument/2006/math">
                    <m:r>
                      <a:rPr lang="en-US" sz="2800" b="0" i="1" smtClean="0">
                        <a:solidFill>
                          <a:srgbClr val="92D050"/>
                        </a:solidFill>
                        <a:latin typeface="Cambria Math" panose="02040503050406030204" pitchFamily="18" charset="0"/>
                      </a:rPr>
                      <m:t>𝐵</m:t>
                    </m:r>
                  </m:oMath>
                </a14:m>
                <a:r>
                  <a:rPr lang="en-US" sz="2800" dirty="0"/>
                  <a:t>= [2, 2] is safe.</a:t>
                </a:r>
              </a:p>
              <a:p>
                <a:r>
                  <a:rPr lang="en-US" sz="2800" dirty="0"/>
                  <a:t> </a:t>
                </a:r>
              </a:p>
              <a:p>
                <a14:m>
                  <m:oMath xmlns:m="http://schemas.openxmlformats.org/officeDocument/2006/math">
                    <m:r>
                      <a:rPr lang="en-US" sz="2800" b="0" i="1" smtClean="0">
                        <a:solidFill>
                          <a:srgbClr val="92D050"/>
                        </a:solidFill>
                        <a:latin typeface="Cambria Math" panose="02040503050406030204" pitchFamily="18" charset="0"/>
                      </a:rPr>
                      <m:t>𝐵</m:t>
                    </m:r>
                  </m:oMath>
                </a14:m>
                <a:r>
                  <a:rPr lang="en-US" sz="2800" dirty="0"/>
                  <a:t> is not true in all </a:t>
                </a:r>
                <a14:m>
                  <m:oMath xmlns:m="http://schemas.openxmlformats.org/officeDocument/2006/math">
                    <m:r>
                      <a:rPr lang="en-US" sz="2800" i="1" smtClean="0">
                        <a:solidFill>
                          <a:srgbClr val="FF0000"/>
                        </a:solidFill>
                        <a:latin typeface="Cambria Math" panose="02040503050406030204" pitchFamily="18" charset="0"/>
                      </a:rPr>
                      <m:t>𝑀</m:t>
                    </m:r>
                    <m:d>
                      <m:dPr>
                        <m:ctrlPr>
                          <a:rPr lang="en-US" sz="2800" i="1">
                            <a:solidFill>
                              <a:srgbClr val="FF0000"/>
                            </a:solidFill>
                            <a:latin typeface="Cambria Math" panose="02040503050406030204" pitchFamily="18" charset="0"/>
                          </a:rPr>
                        </m:ctrlPr>
                      </m:dPr>
                      <m:e>
                        <m:r>
                          <a:rPr lang="en-US" sz="2800" b="0" i="1" smtClean="0">
                            <a:solidFill>
                              <a:srgbClr val="FF0000"/>
                            </a:solidFill>
                            <a:latin typeface="Cambria Math" panose="02040503050406030204" pitchFamily="18" charset="0"/>
                          </a:rPr>
                          <m:t>𝐾𝐵</m:t>
                        </m:r>
                      </m:e>
                    </m:d>
                  </m:oMath>
                </a14:m>
                <a:r>
                  <a:rPr lang="en-US" sz="2800" dirty="0"/>
                  <a:t>, so we don’t know if </a:t>
                </a:r>
                <a14:m>
                  <m:oMath xmlns:m="http://schemas.openxmlformats.org/officeDocument/2006/math">
                    <m:r>
                      <a:rPr lang="en-US" sz="2800" b="0" i="1" smtClean="0">
                        <a:solidFill>
                          <a:srgbClr val="92D050"/>
                        </a:solidFill>
                        <a:latin typeface="Cambria Math" panose="02040503050406030204" pitchFamily="18" charset="0"/>
                      </a:rPr>
                      <m:t>𝐵</m:t>
                    </m:r>
                  </m:oMath>
                </a14:m>
                <a:r>
                  <a:rPr lang="en-US" sz="2800" dirty="0"/>
                  <a:t> is true.</a:t>
                </a:r>
              </a:p>
              <a:p>
                <a:endParaRPr lang="en-US" sz="2800" dirty="0"/>
              </a:p>
              <a:p>
                <a:r>
                  <a:rPr lang="en-US" sz="2800" dirty="0"/>
                  <a:t>However, consider a situation where a new perception </a:t>
                </a:r>
                <a14:m>
                  <m:oMath xmlns:m="http://schemas.openxmlformats.org/officeDocument/2006/math">
                    <m:r>
                      <a:rPr lang="en-US" sz="2800" b="0" i="1" smtClean="0">
                        <a:latin typeface="Cambria Math" panose="02040503050406030204" pitchFamily="18" charset="0"/>
                      </a:rPr>
                      <m:t>𝑂</m:t>
                    </m:r>
                  </m:oMath>
                </a14:m>
                <a:r>
                  <a:rPr lang="en-US" sz="2800" dirty="0"/>
                  <a:t> is added to the </a:t>
                </a:r>
                <a:r>
                  <a:rPr lang="en-US" sz="2800" dirty="0">
                    <a:solidFill>
                      <a:srgbClr val="FF0000"/>
                    </a:solidFill>
                  </a:rPr>
                  <a:t>KB</a:t>
                </a:r>
                <a:r>
                  <a:rPr lang="en-US" sz="2800" dirty="0"/>
                  <a:t> (the agent moves)</a:t>
                </a:r>
              </a:p>
            </p:txBody>
          </p:sp>
        </mc:Choice>
        <mc:Fallback>
          <p:sp>
            <p:nvSpPr>
              <p:cNvPr id="3" name="TextBox 2">
                <a:extLst>
                  <a:ext uri="{FF2B5EF4-FFF2-40B4-BE49-F238E27FC236}">
                    <a16:creationId xmlns:a16="http://schemas.microsoft.com/office/drawing/2014/main" id="{8055B581-F932-2A25-5BFF-C52738CE43C1}"/>
                  </a:ext>
                </a:extLst>
              </p:cNvPr>
              <p:cNvSpPr txBox="1">
                <a:spLocks noRot="1" noChangeAspect="1" noMove="1" noResize="1" noEditPoints="1" noAdjustHandles="1" noChangeArrowheads="1" noChangeShapeType="1" noTextEdit="1"/>
              </p:cNvSpPr>
              <p:nvPr/>
            </p:nvSpPr>
            <p:spPr>
              <a:xfrm>
                <a:off x="1047280" y="1146968"/>
                <a:ext cx="4114800" cy="4832092"/>
              </a:xfrm>
              <a:prstGeom prst="rect">
                <a:avLst/>
              </a:prstGeom>
              <a:blipFill>
                <a:blip r:embed="rId4"/>
                <a:stretch>
                  <a:fillRect l="-3111" t="-1261" r="-1630" b="-2522"/>
                </a:stretch>
              </a:blipFill>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3EEDCB16-C791-64D7-976D-AEACE907B98F}"/>
              </a:ext>
            </a:extLst>
          </p:cNvPr>
          <p:cNvSpPr/>
          <p:nvPr/>
        </p:nvSpPr>
        <p:spPr>
          <a:xfrm>
            <a:off x="5401733" y="1219200"/>
            <a:ext cx="2480734" cy="4461933"/>
          </a:xfrm>
          <a:custGeom>
            <a:avLst/>
            <a:gdLst>
              <a:gd name="connsiteX0" fmla="*/ 990600 w 2480734"/>
              <a:gd name="connsiteY0" fmla="*/ 0 h 4461933"/>
              <a:gd name="connsiteX1" fmla="*/ 0 w 2480734"/>
              <a:gd name="connsiteY1" fmla="*/ 1735667 h 4461933"/>
              <a:gd name="connsiteX2" fmla="*/ 0 w 2480734"/>
              <a:gd name="connsiteY2" fmla="*/ 2963333 h 4461933"/>
              <a:gd name="connsiteX3" fmla="*/ 508000 w 2480734"/>
              <a:gd name="connsiteY3" fmla="*/ 4445000 h 4461933"/>
              <a:gd name="connsiteX4" fmla="*/ 1972734 w 2480734"/>
              <a:gd name="connsiteY4" fmla="*/ 4461933 h 4461933"/>
              <a:gd name="connsiteX5" fmla="*/ 1930400 w 2480734"/>
              <a:gd name="connsiteY5" fmla="*/ 3437467 h 4461933"/>
              <a:gd name="connsiteX6" fmla="*/ 1625600 w 2480734"/>
              <a:gd name="connsiteY6" fmla="*/ 2743200 h 4461933"/>
              <a:gd name="connsiteX7" fmla="*/ 1600200 w 2480734"/>
              <a:gd name="connsiteY7" fmla="*/ 1651000 h 4461933"/>
              <a:gd name="connsiteX8" fmla="*/ 2480734 w 2480734"/>
              <a:gd name="connsiteY8" fmla="*/ 1515533 h 4461933"/>
              <a:gd name="connsiteX9" fmla="*/ 2438400 w 2480734"/>
              <a:gd name="connsiteY9" fmla="*/ 389467 h 4461933"/>
              <a:gd name="connsiteX10" fmla="*/ 990600 w 2480734"/>
              <a:gd name="connsiteY10" fmla="*/ 0 h 446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0734" h="4461933">
                <a:moveTo>
                  <a:pt x="990600" y="0"/>
                </a:moveTo>
                <a:lnTo>
                  <a:pt x="0" y="1735667"/>
                </a:lnTo>
                <a:lnTo>
                  <a:pt x="0" y="2963333"/>
                </a:lnTo>
                <a:lnTo>
                  <a:pt x="508000" y="4445000"/>
                </a:lnTo>
                <a:lnTo>
                  <a:pt x="1972734" y="4461933"/>
                </a:lnTo>
                <a:lnTo>
                  <a:pt x="1930400" y="3437467"/>
                </a:lnTo>
                <a:lnTo>
                  <a:pt x="1625600" y="2743200"/>
                </a:lnTo>
                <a:lnTo>
                  <a:pt x="1600200" y="1651000"/>
                </a:lnTo>
                <a:lnTo>
                  <a:pt x="2480734" y="1515533"/>
                </a:lnTo>
                <a:lnTo>
                  <a:pt x="2438400" y="389467"/>
                </a:lnTo>
                <a:lnTo>
                  <a:pt x="990600" y="0"/>
                </a:lnTo>
                <a:close/>
              </a:path>
            </a:pathLst>
          </a:cu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Freeform: Shape 6">
            <a:extLst>
              <a:ext uri="{FF2B5EF4-FFF2-40B4-BE49-F238E27FC236}">
                <a16:creationId xmlns:a16="http://schemas.microsoft.com/office/drawing/2014/main" id="{042C7D36-F1E6-16FB-1159-102C0BC73826}"/>
              </a:ext>
            </a:extLst>
          </p:cNvPr>
          <p:cNvSpPr/>
          <p:nvPr/>
        </p:nvSpPr>
        <p:spPr>
          <a:xfrm>
            <a:off x="5774267" y="1126067"/>
            <a:ext cx="5080000" cy="3090333"/>
          </a:xfrm>
          <a:custGeom>
            <a:avLst/>
            <a:gdLst>
              <a:gd name="connsiteX0" fmla="*/ 567266 w 5080000"/>
              <a:gd name="connsiteY0" fmla="*/ 0 h 3090333"/>
              <a:gd name="connsiteX1" fmla="*/ 0 w 5080000"/>
              <a:gd name="connsiteY1" fmla="*/ 931333 h 3090333"/>
              <a:gd name="connsiteX2" fmla="*/ 1684866 w 5080000"/>
              <a:gd name="connsiteY2" fmla="*/ 3090333 h 3090333"/>
              <a:gd name="connsiteX3" fmla="*/ 5080000 w 5080000"/>
              <a:gd name="connsiteY3" fmla="*/ 2895600 h 3090333"/>
              <a:gd name="connsiteX4" fmla="*/ 4986866 w 5080000"/>
              <a:gd name="connsiteY4" fmla="*/ 1007533 h 3090333"/>
              <a:gd name="connsiteX5" fmla="*/ 3581400 w 5080000"/>
              <a:gd name="connsiteY5" fmla="*/ 76200 h 3090333"/>
              <a:gd name="connsiteX6" fmla="*/ 567266 w 5080000"/>
              <a:gd name="connsiteY6" fmla="*/ 0 h 309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0000" h="3090333">
                <a:moveTo>
                  <a:pt x="567266" y="0"/>
                </a:moveTo>
                <a:lnTo>
                  <a:pt x="0" y="931333"/>
                </a:lnTo>
                <a:lnTo>
                  <a:pt x="1684866" y="3090333"/>
                </a:lnTo>
                <a:lnTo>
                  <a:pt x="5080000" y="2895600"/>
                </a:lnTo>
                <a:lnTo>
                  <a:pt x="4986866" y="1007533"/>
                </a:lnTo>
                <a:lnTo>
                  <a:pt x="3581400" y="76200"/>
                </a:lnTo>
                <a:lnTo>
                  <a:pt x="567266" y="0"/>
                </a:lnTo>
                <a:close/>
              </a:path>
            </a:pathLst>
          </a:cu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243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4EF18-D1FD-85E3-3DED-F23F9E8997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65EF02-EBE4-5A95-2627-D72C2FCE44E1}"/>
              </a:ext>
            </a:extLst>
          </p:cNvPr>
          <p:cNvSpPr>
            <a:spLocks noGrp="1"/>
          </p:cNvSpPr>
          <p:nvPr>
            <p:ph type="title"/>
          </p:nvPr>
        </p:nvSpPr>
        <p:spPr>
          <a:xfrm>
            <a:off x="838200" y="188913"/>
            <a:ext cx="10515600" cy="625474"/>
          </a:xfrm>
        </p:spPr>
        <p:txBody>
          <a:bodyPr/>
          <a:lstStyle/>
          <a:p>
            <a:r>
              <a:rPr lang="en-US" dirty="0"/>
              <a:t>Entailment, Visualized</a:t>
            </a:r>
          </a:p>
        </p:txBody>
      </p:sp>
      <p:sp>
        <p:nvSpPr>
          <p:cNvPr id="4" name="Footer Placeholder 3">
            <a:extLst>
              <a:ext uri="{FF2B5EF4-FFF2-40B4-BE49-F238E27FC236}">
                <a16:creationId xmlns:a16="http://schemas.microsoft.com/office/drawing/2014/main" id="{518D3711-490B-90E9-60F7-42FD767D7E20}"/>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F9E77A81-F8BC-E887-ED8D-56A7F756FB52}"/>
              </a:ext>
            </a:extLst>
          </p:cNvPr>
          <p:cNvSpPr>
            <a:spLocks noGrp="1"/>
          </p:cNvSpPr>
          <p:nvPr>
            <p:ph type="sldNum" sz="quarter" idx="12"/>
          </p:nvPr>
        </p:nvSpPr>
        <p:spPr/>
        <p:txBody>
          <a:bodyPr/>
          <a:lstStyle/>
          <a:p>
            <a:fld id="{A49DFD55-3C28-40EF-9E31-A92D2E4017FF}" type="slidenum">
              <a:rPr lang="en-US" smtClean="0"/>
              <a:pPr/>
              <a:t>31</a:t>
            </a:fld>
            <a:endParaRPr lang="en-US" dirty="0"/>
          </a:p>
        </p:txBody>
      </p:sp>
      <p:pic>
        <p:nvPicPr>
          <p:cNvPr id="9" name="Picture 8" descr="A group of black squares with white text&#10;&#10;Description automatically generated">
            <a:extLst>
              <a:ext uri="{FF2B5EF4-FFF2-40B4-BE49-F238E27FC236}">
                <a16:creationId xmlns:a16="http://schemas.microsoft.com/office/drawing/2014/main" id="{50AC4999-80F2-D4C8-4B67-C575B80CAC9C}"/>
              </a:ext>
            </a:extLst>
          </p:cNvPr>
          <p:cNvPicPr>
            <a:picLocks noChangeAspect="1"/>
          </p:cNvPicPr>
          <p:nvPr/>
        </p:nvPicPr>
        <p:blipFill>
          <a:blip r:embed="rId3"/>
          <a:stretch>
            <a:fillRect/>
          </a:stretch>
        </p:blipFill>
        <p:spPr>
          <a:xfrm>
            <a:off x="5162080" y="1146968"/>
            <a:ext cx="5982640" cy="487680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5D7E69C-E323-5749-1733-9FEF1F982295}"/>
                  </a:ext>
                </a:extLst>
              </p:cNvPr>
              <p:cNvSpPr txBox="1"/>
              <p:nvPr/>
            </p:nvSpPr>
            <p:spPr>
              <a:xfrm>
                <a:off x="1047280" y="1146968"/>
                <a:ext cx="4114800" cy="4832092"/>
              </a:xfrm>
              <a:prstGeom prst="rect">
                <a:avLst/>
              </a:prstGeom>
              <a:noFill/>
            </p:spPr>
            <p:txBody>
              <a:bodyPr wrap="square" rtlCol="0">
                <a:spAutoFit/>
              </a:bodyPr>
              <a:lstStyle/>
              <a:p>
                <a:r>
                  <a:rPr lang="en-US" sz="2800" dirty="0"/>
                  <a:t>Let’s call the model (state, to avoid confusion) boxed in purple </a:t>
                </a:r>
                <a14:m>
                  <m:oMath xmlns:m="http://schemas.openxmlformats.org/officeDocument/2006/math">
                    <m:r>
                      <a:rPr lang="en-US" sz="2800" b="0" i="1" smtClean="0">
                        <a:solidFill>
                          <a:srgbClr val="7030A0"/>
                        </a:solidFill>
                        <a:latin typeface="Cambria Math" panose="02040503050406030204" pitchFamily="18" charset="0"/>
                      </a:rPr>
                      <m:t>𝑆</m:t>
                    </m:r>
                  </m:oMath>
                </a14:m>
                <a:r>
                  <a:rPr lang="en-US" sz="2800" dirty="0"/>
                  <a:t>.</a:t>
                </a:r>
              </a:p>
              <a:p>
                <a:endParaRPr lang="en-US" sz="2800" dirty="0"/>
              </a:p>
              <a:p>
                <a:r>
                  <a:rPr lang="en-US" sz="2800" dirty="0"/>
                  <a:t>If </a:t>
                </a:r>
                <a14:m>
                  <m:oMath xmlns:m="http://schemas.openxmlformats.org/officeDocument/2006/math">
                    <m:r>
                      <a:rPr lang="en-US" sz="2800" b="0" i="1" smtClean="0">
                        <a:latin typeface="Cambria Math" panose="02040503050406030204" pitchFamily="18" charset="0"/>
                      </a:rPr>
                      <m:t>𝑂</m:t>
                    </m:r>
                  </m:oMath>
                </a14:m>
                <a:r>
                  <a:rPr lang="en-US" sz="2800" dirty="0"/>
                  <a:t> removes </a:t>
                </a:r>
                <a14:m>
                  <m:oMath xmlns:m="http://schemas.openxmlformats.org/officeDocument/2006/math">
                    <m:r>
                      <a:rPr lang="en-US" sz="2800" b="0" i="1" smtClean="0">
                        <a:solidFill>
                          <a:srgbClr val="7030A0"/>
                        </a:solidFill>
                        <a:latin typeface="Cambria Math" panose="02040503050406030204" pitchFamily="18" charset="0"/>
                      </a:rPr>
                      <m:t>𝑆</m:t>
                    </m:r>
                  </m:oMath>
                </a14:m>
                <a:r>
                  <a:rPr lang="en-US" sz="2800" dirty="0"/>
                  <a:t> from </a:t>
                </a:r>
                <a14:m>
                  <m:oMath xmlns:m="http://schemas.openxmlformats.org/officeDocument/2006/math">
                    <m:r>
                      <a:rPr lang="en-US" sz="2800" i="1" smtClean="0">
                        <a:solidFill>
                          <a:srgbClr val="FF0000"/>
                        </a:solidFill>
                        <a:latin typeface="Cambria Math" panose="02040503050406030204" pitchFamily="18" charset="0"/>
                      </a:rPr>
                      <m:t>𝑀</m:t>
                    </m:r>
                    <m:r>
                      <a:rPr lang="en-US" sz="2800" i="1" smtClean="0">
                        <a:solidFill>
                          <a:srgbClr val="FF0000"/>
                        </a:solidFill>
                        <a:latin typeface="Cambria Math" panose="02040503050406030204" pitchFamily="18" charset="0"/>
                      </a:rPr>
                      <m:t>(</m:t>
                    </m:r>
                    <m:r>
                      <a:rPr lang="en-US" sz="2800" i="1" smtClean="0">
                        <a:solidFill>
                          <a:srgbClr val="FF0000"/>
                        </a:solidFill>
                        <a:latin typeface="Cambria Math" panose="02040503050406030204" pitchFamily="18" charset="0"/>
                      </a:rPr>
                      <m:t>𝐾𝐵</m:t>
                    </m:r>
                    <m:r>
                      <a:rPr lang="en-US" sz="2800" i="1" smtClean="0">
                        <a:solidFill>
                          <a:srgbClr val="FF0000"/>
                        </a:solidFill>
                        <a:latin typeface="Cambria Math" panose="02040503050406030204" pitchFamily="18" charset="0"/>
                      </a:rPr>
                      <m:t>)</m:t>
                    </m:r>
                  </m:oMath>
                </a14:m>
                <a:r>
                  <a:rPr lang="en-US" sz="2800" dirty="0"/>
                  <a:t>, making the new </a:t>
                </a:r>
                <a14:m>
                  <m:oMath xmlns:m="http://schemas.openxmlformats.org/officeDocument/2006/math">
                    <m:r>
                      <a:rPr lang="en-US" sz="2800" i="1" smtClean="0">
                        <a:solidFill>
                          <a:srgbClr val="FF0000"/>
                        </a:solidFill>
                        <a:latin typeface="Cambria Math" panose="02040503050406030204" pitchFamily="18" charset="0"/>
                      </a:rPr>
                      <m:t>𝑀</m:t>
                    </m:r>
                    <m:r>
                      <a:rPr lang="en-US" sz="2800" i="1" smtClean="0">
                        <a:solidFill>
                          <a:srgbClr val="FF0000"/>
                        </a:solidFill>
                        <a:latin typeface="Cambria Math" panose="02040503050406030204" pitchFamily="18" charset="0"/>
                      </a:rPr>
                      <m:t>(</m:t>
                    </m:r>
                    <m:r>
                      <a:rPr lang="en-US" sz="2800" i="1" smtClean="0">
                        <a:solidFill>
                          <a:srgbClr val="FF0000"/>
                        </a:solidFill>
                        <a:latin typeface="Cambria Math" panose="02040503050406030204" pitchFamily="18" charset="0"/>
                      </a:rPr>
                      <m:t>𝐾𝐵</m:t>
                    </m:r>
                    <m:r>
                      <a:rPr lang="en-US" sz="2800" i="1" smtClean="0">
                        <a:solidFill>
                          <a:srgbClr val="FF0000"/>
                        </a:solidFill>
                        <a:latin typeface="Cambria Math" panose="02040503050406030204" pitchFamily="18" charset="0"/>
                      </a:rPr>
                      <m:t>)</m:t>
                    </m:r>
                  </m:oMath>
                </a14:m>
                <a:r>
                  <a:rPr lang="en-US" sz="2800" dirty="0">
                    <a:solidFill>
                      <a:srgbClr val="FF0000"/>
                    </a:solidFill>
                  </a:rPr>
                  <a:t> </a:t>
                </a:r>
                <a:r>
                  <a:rPr lang="en-US" sz="2800" dirty="0"/>
                  <a:t>in red, then we know </a:t>
                </a:r>
                <a14:m>
                  <m:oMath xmlns:m="http://schemas.openxmlformats.org/officeDocument/2006/math">
                    <m:r>
                      <a:rPr lang="en-US" sz="2800" b="0" i="1" smtClean="0">
                        <a:solidFill>
                          <a:srgbClr val="92D050"/>
                        </a:solidFill>
                        <a:latin typeface="Cambria Math" panose="02040503050406030204" pitchFamily="18" charset="0"/>
                      </a:rPr>
                      <m:t>𝐵</m:t>
                    </m:r>
                  </m:oMath>
                </a14:m>
                <a:r>
                  <a:rPr lang="en-US" sz="2800" dirty="0"/>
                  <a:t> is not true, because no reality is compatible with it.</a:t>
                </a:r>
              </a:p>
            </p:txBody>
          </p:sp>
        </mc:Choice>
        <mc:Fallback>
          <p:sp>
            <p:nvSpPr>
              <p:cNvPr id="3" name="TextBox 2">
                <a:extLst>
                  <a:ext uri="{FF2B5EF4-FFF2-40B4-BE49-F238E27FC236}">
                    <a16:creationId xmlns:a16="http://schemas.microsoft.com/office/drawing/2014/main" id="{05D7E69C-E323-5749-1733-9FEF1F982295}"/>
                  </a:ext>
                </a:extLst>
              </p:cNvPr>
              <p:cNvSpPr txBox="1">
                <a:spLocks noRot="1" noChangeAspect="1" noMove="1" noResize="1" noEditPoints="1" noAdjustHandles="1" noChangeArrowheads="1" noChangeShapeType="1" noTextEdit="1"/>
              </p:cNvSpPr>
              <p:nvPr/>
            </p:nvSpPr>
            <p:spPr>
              <a:xfrm>
                <a:off x="1047280" y="1146968"/>
                <a:ext cx="4114800" cy="4832092"/>
              </a:xfrm>
              <a:prstGeom prst="rect">
                <a:avLst/>
              </a:prstGeom>
              <a:blipFill>
                <a:blip r:embed="rId4"/>
                <a:stretch>
                  <a:fillRect l="-3111" t="-1261" r="-444" b="-2522"/>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773E0E56-5A0E-3CC3-3191-FA2479A0E385}"/>
              </a:ext>
            </a:extLst>
          </p:cNvPr>
          <p:cNvSpPr/>
          <p:nvPr/>
        </p:nvSpPr>
        <p:spPr>
          <a:xfrm>
            <a:off x="5774267" y="1126067"/>
            <a:ext cx="5080000" cy="3090333"/>
          </a:xfrm>
          <a:custGeom>
            <a:avLst/>
            <a:gdLst>
              <a:gd name="connsiteX0" fmla="*/ 567266 w 5080000"/>
              <a:gd name="connsiteY0" fmla="*/ 0 h 3090333"/>
              <a:gd name="connsiteX1" fmla="*/ 0 w 5080000"/>
              <a:gd name="connsiteY1" fmla="*/ 931333 h 3090333"/>
              <a:gd name="connsiteX2" fmla="*/ 1684866 w 5080000"/>
              <a:gd name="connsiteY2" fmla="*/ 3090333 h 3090333"/>
              <a:gd name="connsiteX3" fmla="*/ 5080000 w 5080000"/>
              <a:gd name="connsiteY3" fmla="*/ 2895600 h 3090333"/>
              <a:gd name="connsiteX4" fmla="*/ 4986866 w 5080000"/>
              <a:gd name="connsiteY4" fmla="*/ 1007533 h 3090333"/>
              <a:gd name="connsiteX5" fmla="*/ 3581400 w 5080000"/>
              <a:gd name="connsiteY5" fmla="*/ 76200 h 3090333"/>
              <a:gd name="connsiteX6" fmla="*/ 567266 w 5080000"/>
              <a:gd name="connsiteY6" fmla="*/ 0 h 309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0000" h="3090333">
                <a:moveTo>
                  <a:pt x="567266" y="0"/>
                </a:moveTo>
                <a:lnTo>
                  <a:pt x="0" y="931333"/>
                </a:lnTo>
                <a:lnTo>
                  <a:pt x="1684866" y="3090333"/>
                </a:lnTo>
                <a:lnTo>
                  <a:pt x="5080000" y="2895600"/>
                </a:lnTo>
                <a:lnTo>
                  <a:pt x="4986866" y="1007533"/>
                </a:lnTo>
                <a:lnTo>
                  <a:pt x="3581400" y="76200"/>
                </a:lnTo>
                <a:lnTo>
                  <a:pt x="567266" y="0"/>
                </a:lnTo>
                <a:close/>
              </a:path>
            </a:pathLst>
          </a:cu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02748F-AFD1-93FE-BA84-0F5069859ACC}"/>
              </a:ext>
            </a:extLst>
          </p:cNvPr>
          <p:cNvSpPr/>
          <p:nvPr/>
        </p:nvSpPr>
        <p:spPr>
          <a:xfrm>
            <a:off x="6273800" y="1439333"/>
            <a:ext cx="1498600" cy="1202267"/>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80370E4-D2CF-CBB3-46C8-1768B76FAC4A}"/>
              </a:ext>
            </a:extLst>
          </p:cNvPr>
          <p:cNvSpPr/>
          <p:nvPr/>
        </p:nvSpPr>
        <p:spPr>
          <a:xfrm>
            <a:off x="5342467" y="2794000"/>
            <a:ext cx="1938866" cy="2624667"/>
          </a:xfrm>
          <a:custGeom>
            <a:avLst/>
            <a:gdLst>
              <a:gd name="connsiteX0" fmla="*/ 0 w 1938866"/>
              <a:gd name="connsiteY0" fmla="*/ 0 h 2624667"/>
              <a:gd name="connsiteX1" fmla="*/ 42333 w 1938866"/>
              <a:gd name="connsiteY1" fmla="*/ 2624667 h 2624667"/>
              <a:gd name="connsiteX2" fmla="*/ 1938866 w 1938866"/>
              <a:gd name="connsiteY2" fmla="*/ 2624667 h 2624667"/>
              <a:gd name="connsiteX3" fmla="*/ 1854200 w 1938866"/>
              <a:gd name="connsiteY3" fmla="*/ 93133 h 2624667"/>
              <a:gd name="connsiteX4" fmla="*/ 0 w 1938866"/>
              <a:gd name="connsiteY4" fmla="*/ 0 h 2624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66" h="2624667">
                <a:moveTo>
                  <a:pt x="0" y="0"/>
                </a:moveTo>
                <a:lnTo>
                  <a:pt x="42333" y="2624667"/>
                </a:lnTo>
                <a:lnTo>
                  <a:pt x="1938866" y="2624667"/>
                </a:lnTo>
                <a:lnTo>
                  <a:pt x="1854200" y="93133"/>
                </a:lnTo>
                <a:lnTo>
                  <a:pt x="0" y="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294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4D43-E3C8-9FB8-4833-008A3A911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9693C-59D7-111C-731D-78D0C989CE97}"/>
              </a:ext>
            </a:extLst>
          </p:cNvPr>
          <p:cNvSpPr>
            <a:spLocks noGrp="1"/>
          </p:cNvSpPr>
          <p:nvPr>
            <p:ph type="title"/>
          </p:nvPr>
        </p:nvSpPr>
        <p:spPr>
          <a:xfrm>
            <a:off x="838200" y="188913"/>
            <a:ext cx="10515600" cy="625474"/>
          </a:xfrm>
        </p:spPr>
        <p:txBody>
          <a:bodyPr/>
          <a:lstStyle/>
          <a:p>
            <a:r>
              <a:rPr lang="en-US" dirty="0"/>
              <a:t>Entailment, Visualized</a:t>
            </a:r>
          </a:p>
        </p:txBody>
      </p:sp>
      <p:sp>
        <p:nvSpPr>
          <p:cNvPr id="4" name="Footer Placeholder 3">
            <a:extLst>
              <a:ext uri="{FF2B5EF4-FFF2-40B4-BE49-F238E27FC236}">
                <a16:creationId xmlns:a16="http://schemas.microsoft.com/office/drawing/2014/main" id="{683E3345-9393-FF99-88FE-47C4DDF2FEEE}"/>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0311C5AD-37D9-BED7-13C4-F1D3B8BBEC6D}"/>
              </a:ext>
            </a:extLst>
          </p:cNvPr>
          <p:cNvSpPr>
            <a:spLocks noGrp="1"/>
          </p:cNvSpPr>
          <p:nvPr>
            <p:ph type="sldNum" sz="quarter" idx="12"/>
          </p:nvPr>
        </p:nvSpPr>
        <p:spPr/>
        <p:txBody>
          <a:bodyPr/>
          <a:lstStyle/>
          <a:p>
            <a:fld id="{A49DFD55-3C28-40EF-9E31-A92D2E4017FF}" type="slidenum">
              <a:rPr lang="en-US" smtClean="0"/>
              <a:pPr/>
              <a:t>32</a:t>
            </a:fld>
            <a:endParaRPr lang="en-US" dirty="0"/>
          </a:p>
        </p:txBody>
      </p:sp>
      <p:pic>
        <p:nvPicPr>
          <p:cNvPr id="9" name="Picture 8" descr="A group of black squares with white text&#10;&#10;Description automatically generated">
            <a:extLst>
              <a:ext uri="{FF2B5EF4-FFF2-40B4-BE49-F238E27FC236}">
                <a16:creationId xmlns:a16="http://schemas.microsoft.com/office/drawing/2014/main" id="{63DE8627-DACC-BAF8-F767-DA21AD5D9B18}"/>
              </a:ext>
            </a:extLst>
          </p:cNvPr>
          <p:cNvPicPr>
            <a:picLocks noChangeAspect="1"/>
          </p:cNvPicPr>
          <p:nvPr/>
        </p:nvPicPr>
        <p:blipFill>
          <a:blip r:embed="rId3"/>
          <a:stretch>
            <a:fillRect/>
          </a:stretch>
        </p:blipFill>
        <p:spPr>
          <a:xfrm>
            <a:off x="5162080" y="1146968"/>
            <a:ext cx="5982640" cy="487680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173BA5D-AE59-7ED9-4CBA-34D2C59D4F39}"/>
                  </a:ext>
                </a:extLst>
              </p:cNvPr>
              <p:cNvSpPr txBox="1"/>
              <p:nvPr/>
            </p:nvSpPr>
            <p:spPr>
              <a:xfrm>
                <a:off x="1047280" y="1146968"/>
                <a:ext cx="4114800" cy="3991734"/>
              </a:xfrm>
              <a:prstGeom prst="rect">
                <a:avLst/>
              </a:prstGeom>
              <a:noFill/>
            </p:spPr>
            <p:txBody>
              <a:bodyPr wrap="square" rtlCol="0">
                <a:spAutoFit/>
              </a:bodyPr>
              <a:lstStyle/>
              <a:p>
                <a:r>
                  <a:rPr lang="en-US" sz="2800" dirty="0"/>
                  <a:t>However, if </a:t>
                </a:r>
                <a14:m>
                  <m:oMath xmlns:m="http://schemas.openxmlformats.org/officeDocument/2006/math">
                    <m:r>
                      <a:rPr lang="en-US" sz="2800" b="0" i="1" smtClean="0">
                        <a:latin typeface="Cambria Math" panose="02040503050406030204" pitchFamily="18" charset="0"/>
                      </a:rPr>
                      <m:t>𝑂</m:t>
                    </m:r>
                  </m:oMath>
                </a14:m>
                <a:r>
                  <a:rPr lang="en-US" sz="2800" dirty="0"/>
                  <a:t> removes every other state but </a:t>
                </a:r>
                <a14:m>
                  <m:oMath xmlns:m="http://schemas.openxmlformats.org/officeDocument/2006/math">
                    <m:r>
                      <a:rPr lang="en-US" sz="2800" b="0" i="1" smtClean="0">
                        <a:solidFill>
                          <a:srgbClr val="7030A0"/>
                        </a:solidFill>
                        <a:latin typeface="Cambria Math" panose="02040503050406030204" pitchFamily="18" charset="0"/>
                      </a:rPr>
                      <m:t>𝑆</m:t>
                    </m:r>
                  </m:oMath>
                </a14:m>
                <a:r>
                  <a:rPr lang="en-US" sz="2800" dirty="0"/>
                  <a:t> from </a:t>
                </a:r>
                <a14:m>
                  <m:oMath xmlns:m="http://schemas.openxmlformats.org/officeDocument/2006/math">
                    <m:r>
                      <a:rPr lang="en-US" sz="2800" i="1" smtClean="0">
                        <a:solidFill>
                          <a:srgbClr val="FF0000"/>
                        </a:solidFill>
                        <a:latin typeface="Cambria Math" panose="02040503050406030204" pitchFamily="18" charset="0"/>
                      </a:rPr>
                      <m:t>𝑀</m:t>
                    </m:r>
                    <m:r>
                      <a:rPr lang="en-US" sz="2800" i="1" smtClean="0">
                        <a:solidFill>
                          <a:srgbClr val="FF0000"/>
                        </a:solidFill>
                        <a:latin typeface="Cambria Math" panose="02040503050406030204" pitchFamily="18" charset="0"/>
                      </a:rPr>
                      <m:t>(</m:t>
                    </m:r>
                    <m:r>
                      <a:rPr lang="en-US" sz="2800" i="1" smtClean="0">
                        <a:solidFill>
                          <a:srgbClr val="FF0000"/>
                        </a:solidFill>
                        <a:latin typeface="Cambria Math" panose="02040503050406030204" pitchFamily="18" charset="0"/>
                      </a:rPr>
                      <m:t>𝐾𝐵</m:t>
                    </m:r>
                    <m:r>
                      <a:rPr lang="en-US" sz="2800" i="1" smtClean="0">
                        <a:solidFill>
                          <a:srgbClr val="FF0000"/>
                        </a:solidFill>
                        <a:latin typeface="Cambria Math" panose="02040503050406030204" pitchFamily="18" charset="0"/>
                      </a:rPr>
                      <m:t>)</m:t>
                    </m:r>
                  </m:oMath>
                </a14:m>
                <a:r>
                  <a:rPr lang="en-US" sz="2800" dirty="0"/>
                  <a:t>, making the new </a:t>
                </a:r>
                <a14:m>
                  <m:oMath xmlns:m="http://schemas.openxmlformats.org/officeDocument/2006/math">
                    <m:r>
                      <a:rPr lang="en-US" sz="2800" i="1" smtClean="0">
                        <a:solidFill>
                          <a:srgbClr val="7030A0"/>
                        </a:solidFill>
                        <a:latin typeface="Cambria Math" panose="02040503050406030204" pitchFamily="18" charset="0"/>
                      </a:rPr>
                      <m:t>𝑀</m:t>
                    </m:r>
                    <m:r>
                      <a:rPr lang="en-US" sz="2800" i="1" smtClean="0">
                        <a:solidFill>
                          <a:srgbClr val="7030A0"/>
                        </a:solidFill>
                        <a:latin typeface="Cambria Math" panose="02040503050406030204" pitchFamily="18" charset="0"/>
                      </a:rPr>
                      <m:t>(</m:t>
                    </m:r>
                    <m:r>
                      <a:rPr lang="en-US" sz="2800" i="1" smtClean="0">
                        <a:solidFill>
                          <a:srgbClr val="7030A0"/>
                        </a:solidFill>
                        <a:latin typeface="Cambria Math" panose="02040503050406030204" pitchFamily="18" charset="0"/>
                      </a:rPr>
                      <m:t>𝐾𝐵</m:t>
                    </m:r>
                    <m:r>
                      <a:rPr lang="en-US" sz="2800" i="1" smtClean="0">
                        <a:solidFill>
                          <a:srgbClr val="7030A0"/>
                        </a:solidFill>
                        <a:latin typeface="Cambria Math" panose="02040503050406030204" pitchFamily="18" charset="0"/>
                      </a:rPr>
                      <m:t>)</m:t>
                    </m:r>
                  </m:oMath>
                </a14:m>
                <a:r>
                  <a:rPr lang="en-US" sz="2800" dirty="0">
                    <a:solidFill>
                      <a:srgbClr val="7030A0"/>
                    </a:solidFill>
                  </a:rPr>
                  <a:t> </a:t>
                </a:r>
                <a:r>
                  <a:rPr lang="en-US" sz="2800" dirty="0"/>
                  <a:t>equal to the purple box, then we know </a:t>
                </a:r>
                <a14:m>
                  <m:oMath xmlns:m="http://schemas.openxmlformats.org/officeDocument/2006/math">
                    <m:r>
                      <a:rPr lang="en-US" sz="2800" b="0" i="1" smtClean="0">
                        <a:solidFill>
                          <a:srgbClr val="92D050"/>
                        </a:solidFill>
                        <a:latin typeface="Cambria Math" panose="02040503050406030204" pitchFamily="18" charset="0"/>
                      </a:rPr>
                      <m:t>𝐵</m:t>
                    </m:r>
                  </m:oMath>
                </a14:m>
                <a:r>
                  <a:rPr lang="en-US" sz="2800" dirty="0"/>
                  <a:t> is true, because every reality is compatible with it (</a:t>
                </a:r>
                <a14:m>
                  <m:oMath xmlns:m="http://schemas.openxmlformats.org/officeDocument/2006/math">
                    <m:r>
                      <m:rPr>
                        <m:sty m:val="p"/>
                      </m:rPr>
                      <a:rPr lang="en-US" sz="2800" smtClean="0">
                        <a:solidFill>
                          <a:srgbClr val="7030A0"/>
                        </a:solidFill>
                        <a:latin typeface="Cambria Math" panose="02040503050406030204" pitchFamily="18" charset="0"/>
                        <a:ea typeface="Cambria Math" panose="02040503050406030204" pitchFamily="18" charset="0"/>
                      </a:rPr>
                      <m:t>KB</m:t>
                    </m:r>
                    <m:r>
                      <a:rPr lang="en-US" sz="2800" i="1">
                        <a:solidFill>
                          <a:prstClr val="black"/>
                        </a:solidFill>
                        <a:latin typeface="Cambria Math" panose="02040503050406030204" pitchFamily="18" charset="0"/>
                        <a:ea typeface="Cambria Math" panose="02040503050406030204" pitchFamily="18" charset="0"/>
                      </a:rPr>
                      <m:t>╞</m:t>
                    </m:r>
                    <m:r>
                      <a:rPr lang="en-US" sz="2800" i="1">
                        <a:solidFill>
                          <a:prstClr val="black"/>
                        </a:solidFill>
                        <a:latin typeface="Cambria Math" panose="02040503050406030204" pitchFamily="18" charset="0"/>
                        <a:ea typeface="Cambria Math" panose="02040503050406030204" pitchFamily="18" charset="0"/>
                      </a:rPr>
                      <m:t> </m:t>
                    </m:r>
                    <m:r>
                      <a:rPr lang="en-US" sz="2800" b="0" i="1" smtClean="0">
                        <a:solidFill>
                          <a:srgbClr val="92D050"/>
                        </a:solidFill>
                        <a:latin typeface="Cambria Math" panose="02040503050406030204" pitchFamily="18" charset="0"/>
                        <a:ea typeface="Cambria Math" panose="02040503050406030204" pitchFamily="18" charset="0"/>
                      </a:rPr>
                      <m:t>𝐵</m:t>
                    </m:r>
                  </m:oMath>
                </a14:m>
                <a:r>
                  <a:rPr lang="en-US" sz="2800" dirty="0"/>
                  <a:t>).</a:t>
                </a:r>
              </a:p>
            </p:txBody>
          </p:sp>
        </mc:Choice>
        <mc:Fallback>
          <p:sp>
            <p:nvSpPr>
              <p:cNvPr id="3" name="TextBox 2">
                <a:extLst>
                  <a:ext uri="{FF2B5EF4-FFF2-40B4-BE49-F238E27FC236}">
                    <a16:creationId xmlns:a16="http://schemas.microsoft.com/office/drawing/2014/main" id="{D173BA5D-AE59-7ED9-4CBA-34D2C59D4F39}"/>
                  </a:ext>
                </a:extLst>
              </p:cNvPr>
              <p:cNvSpPr txBox="1">
                <a:spLocks noRot="1" noChangeAspect="1" noMove="1" noResize="1" noEditPoints="1" noAdjustHandles="1" noChangeArrowheads="1" noChangeShapeType="1" noTextEdit="1"/>
              </p:cNvSpPr>
              <p:nvPr/>
            </p:nvSpPr>
            <p:spPr>
              <a:xfrm>
                <a:off x="1047280" y="1146968"/>
                <a:ext cx="4114800" cy="3991734"/>
              </a:xfrm>
              <a:prstGeom prst="rect">
                <a:avLst/>
              </a:prstGeom>
              <a:blipFill>
                <a:blip r:embed="rId4"/>
                <a:stretch>
                  <a:fillRect l="-3111" t="-1527" r="-2519" b="-3206"/>
                </a:stretch>
              </a:blipFill>
            </p:spPr>
            <p:txBody>
              <a:bodyPr/>
              <a:lstStyle/>
              <a:p>
                <a:r>
                  <a:rPr lang="en-US">
                    <a:noFill/>
                  </a:rPr>
                  <a:t> </a:t>
                </a:r>
              </a:p>
            </p:txBody>
          </p:sp>
        </mc:Fallback>
      </mc:AlternateContent>
      <p:sp>
        <p:nvSpPr>
          <p:cNvPr id="7" name="Freeform: Shape 6">
            <a:extLst>
              <a:ext uri="{FF2B5EF4-FFF2-40B4-BE49-F238E27FC236}">
                <a16:creationId xmlns:a16="http://schemas.microsoft.com/office/drawing/2014/main" id="{1E1BBF23-F566-6121-8364-22AC5938E723}"/>
              </a:ext>
            </a:extLst>
          </p:cNvPr>
          <p:cNvSpPr/>
          <p:nvPr/>
        </p:nvSpPr>
        <p:spPr>
          <a:xfrm>
            <a:off x="5774267" y="1126067"/>
            <a:ext cx="5080000" cy="3090333"/>
          </a:xfrm>
          <a:custGeom>
            <a:avLst/>
            <a:gdLst>
              <a:gd name="connsiteX0" fmla="*/ 567266 w 5080000"/>
              <a:gd name="connsiteY0" fmla="*/ 0 h 3090333"/>
              <a:gd name="connsiteX1" fmla="*/ 0 w 5080000"/>
              <a:gd name="connsiteY1" fmla="*/ 931333 h 3090333"/>
              <a:gd name="connsiteX2" fmla="*/ 1684866 w 5080000"/>
              <a:gd name="connsiteY2" fmla="*/ 3090333 h 3090333"/>
              <a:gd name="connsiteX3" fmla="*/ 5080000 w 5080000"/>
              <a:gd name="connsiteY3" fmla="*/ 2895600 h 3090333"/>
              <a:gd name="connsiteX4" fmla="*/ 4986866 w 5080000"/>
              <a:gd name="connsiteY4" fmla="*/ 1007533 h 3090333"/>
              <a:gd name="connsiteX5" fmla="*/ 3581400 w 5080000"/>
              <a:gd name="connsiteY5" fmla="*/ 76200 h 3090333"/>
              <a:gd name="connsiteX6" fmla="*/ 567266 w 5080000"/>
              <a:gd name="connsiteY6" fmla="*/ 0 h 309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0000" h="3090333">
                <a:moveTo>
                  <a:pt x="567266" y="0"/>
                </a:moveTo>
                <a:lnTo>
                  <a:pt x="0" y="931333"/>
                </a:lnTo>
                <a:lnTo>
                  <a:pt x="1684866" y="3090333"/>
                </a:lnTo>
                <a:lnTo>
                  <a:pt x="5080000" y="2895600"/>
                </a:lnTo>
                <a:lnTo>
                  <a:pt x="4986866" y="1007533"/>
                </a:lnTo>
                <a:lnTo>
                  <a:pt x="3581400" y="76200"/>
                </a:lnTo>
                <a:lnTo>
                  <a:pt x="567266" y="0"/>
                </a:lnTo>
                <a:close/>
              </a:path>
            </a:pathLst>
          </a:cu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A06F5C-3098-9D22-37C8-02924C4B7EF3}"/>
              </a:ext>
            </a:extLst>
          </p:cNvPr>
          <p:cNvSpPr/>
          <p:nvPr/>
        </p:nvSpPr>
        <p:spPr>
          <a:xfrm>
            <a:off x="6273800" y="1439333"/>
            <a:ext cx="1498600" cy="1202267"/>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270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2DC2C-64BD-240A-A0B2-CA2681FAB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206E0-BB96-6715-AB9B-CE2409E2F4F8}"/>
              </a:ext>
            </a:extLst>
          </p:cNvPr>
          <p:cNvSpPr>
            <a:spLocks noGrp="1"/>
          </p:cNvSpPr>
          <p:nvPr>
            <p:ph type="title"/>
          </p:nvPr>
        </p:nvSpPr>
        <p:spPr>
          <a:xfrm>
            <a:off x="1885156" y="362746"/>
            <a:ext cx="8421688" cy="823912"/>
          </a:xfrm>
        </p:spPr>
        <p:txBody>
          <a:bodyPr>
            <a:normAutofit/>
          </a:bodyPr>
          <a:lstStyle/>
          <a:p>
            <a:r>
              <a:rPr lang="en-US" dirty="0"/>
              <a:t>Entailment, Applied</a:t>
            </a:r>
          </a:p>
        </p:txBody>
      </p:sp>
      <p:sp>
        <p:nvSpPr>
          <p:cNvPr id="10" name="Footer Placeholder 9">
            <a:extLst>
              <a:ext uri="{FF2B5EF4-FFF2-40B4-BE49-F238E27FC236}">
                <a16:creationId xmlns:a16="http://schemas.microsoft.com/office/drawing/2014/main" id="{290F4743-65C5-1AAE-6194-FB61FAFAC3AC}"/>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3B724D1E-90A5-C92C-F744-8711FEC1C14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4" name="Content Placeholder 3">
            <a:extLst>
              <a:ext uri="{FF2B5EF4-FFF2-40B4-BE49-F238E27FC236}">
                <a16:creationId xmlns:a16="http://schemas.microsoft.com/office/drawing/2014/main" id="{D10957E8-3F16-D12B-19A9-77F4F685D8CA}"/>
              </a:ext>
            </a:extLst>
          </p:cNvPr>
          <p:cNvSpPr>
            <a:spLocks noGrp="1"/>
          </p:cNvSpPr>
          <p:nvPr>
            <p:ph sz="half" idx="2"/>
          </p:nvPr>
        </p:nvSpPr>
        <p:spPr>
          <a:xfrm>
            <a:off x="1885156" y="1707614"/>
            <a:ext cx="8421688" cy="4124859"/>
          </a:xfrm>
        </p:spPr>
        <p:txBody>
          <a:bodyPr>
            <a:normAutofit/>
          </a:bodyPr>
          <a:lstStyle/>
          <a:p>
            <a:pPr marL="285750" indent="-285750">
              <a:buFont typeface="Arial" panose="020B0604020202020204" pitchFamily="34" charset="0"/>
              <a:buChar char="•"/>
            </a:pPr>
            <a:r>
              <a:rPr lang="en-US" sz="2800" dirty="0"/>
              <a:t>Entailment can be applied to derive conclusions- that is, to carry out </a:t>
            </a:r>
            <a:r>
              <a:rPr lang="en-US" sz="2800" b="1" dirty="0"/>
              <a:t>logical inference</a:t>
            </a:r>
            <a:r>
              <a:rPr lang="en-US" sz="2800" dirty="0"/>
              <a:t>.</a:t>
            </a:r>
          </a:p>
          <a:p>
            <a:pPr marL="285750" indent="-285750">
              <a:buFont typeface="Arial" panose="020B0604020202020204" pitchFamily="34" charset="0"/>
              <a:buChar char="•"/>
            </a:pPr>
            <a:r>
              <a:rPr lang="en-US" sz="2800" dirty="0"/>
              <a:t>The prior example is called </a:t>
            </a:r>
            <a:r>
              <a:rPr lang="en-US" sz="2800" b="1" dirty="0"/>
              <a:t>model checking</a:t>
            </a:r>
            <a:r>
              <a:rPr lang="en-US" sz="2800" dirty="0"/>
              <a:t>, because it enumerates through all possible models to verify entailment.</a:t>
            </a:r>
          </a:p>
        </p:txBody>
      </p:sp>
    </p:spTree>
    <p:extLst>
      <p:ext uri="{BB962C8B-B14F-4D97-AF65-F5344CB8AC3E}">
        <p14:creationId xmlns:p14="http://schemas.microsoft.com/office/powerpoint/2010/main" val="152363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6EB42-B6E9-F087-E6D9-660BD07F53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AD46F6-2F65-1E35-2814-EC8ADD4EE8CC}"/>
              </a:ext>
            </a:extLst>
          </p:cNvPr>
          <p:cNvSpPr>
            <a:spLocks noGrp="1"/>
          </p:cNvSpPr>
          <p:nvPr>
            <p:ph type="title"/>
          </p:nvPr>
        </p:nvSpPr>
        <p:spPr>
          <a:xfrm>
            <a:off x="838200" y="260467"/>
            <a:ext cx="10515600" cy="939568"/>
          </a:xfrm>
        </p:spPr>
        <p:txBody>
          <a:bodyPr/>
          <a:lstStyle/>
          <a:p>
            <a:r>
              <a:rPr lang="en-US" dirty="0"/>
              <a:t>About that Inference Thing</a:t>
            </a:r>
          </a:p>
        </p:txBody>
      </p:sp>
      <p:sp>
        <p:nvSpPr>
          <p:cNvPr id="7" name="Footer Placeholder 6">
            <a:extLst>
              <a:ext uri="{FF2B5EF4-FFF2-40B4-BE49-F238E27FC236}">
                <a16:creationId xmlns:a16="http://schemas.microsoft.com/office/drawing/2014/main" id="{27CCD621-480D-9DF8-ACFF-40EA7B2C0848}"/>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A1A94902-54D7-494F-AE1E-1A076D8C87F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4" name="Content Placeholder 3">
            <a:extLst>
              <a:ext uri="{FF2B5EF4-FFF2-40B4-BE49-F238E27FC236}">
                <a16:creationId xmlns:a16="http://schemas.microsoft.com/office/drawing/2014/main" id="{76A05769-A8C7-27BF-0AF1-48AF112A173C}"/>
              </a:ext>
            </a:extLst>
          </p:cNvPr>
          <p:cNvSpPr txBox="1">
            <a:spLocks/>
          </p:cNvSpPr>
          <p:nvPr/>
        </p:nvSpPr>
        <p:spPr>
          <a:xfrm>
            <a:off x="1885156" y="1715763"/>
            <a:ext cx="8421688" cy="41248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3200" dirty="0"/>
          </a:p>
        </p:txBody>
      </p:sp>
      <mc:AlternateContent xmlns:mc="http://schemas.openxmlformats.org/markup-compatibility/2006">
        <mc:Choice xmlns:a14="http://schemas.microsoft.com/office/drawing/2010/main" Requires="a14">
          <p:sp>
            <p:nvSpPr>
              <p:cNvPr id="2" name="Content Placeholder 3">
                <a:extLst>
                  <a:ext uri="{FF2B5EF4-FFF2-40B4-BE49-F238E27FC236}">
                    <a16:creationId xmlns:a16="http://schemas.microsoft.com/office/drawing/2014/main" id="{513E7D46-31DD-6E6C-4636-CE539847E3BB}"/>
                  </a:ext>
                </a:extLst>
              </p:cNvPr>
              <p:cNvSpPr txBox="1">
                <a:spLocks/>
              </p:cNvSpPr>
              <p:nvPr/>
            </p:nvSpPr>
            <p:spPr>
              <a:xfrm>
                <a:off x="1885156" y="1715763"/>
                <a:ext cx="8421688" cy="41248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14:m>
                  <m:oMath xmlns:m="http://schemas.openxmlformats.org/officeDocument/2006/math">
                    <m:r>
                      <a:rPr lang="en-US" b="0" i="1" smtClean="0">
                        <a:latin typeface="Cambria Math" panose="02040503050406030204" pitchFamily="18" charset="0"/>
                        <a:ea typeface="Cambria Math" panose="02040503050406030204" pitchFamily="18" charset="0"/>
                      </a:rPr>
                      <m:t>𝐾𝐵</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𝛼</m:t>
                    </m:r>
                  </m:oMath>
                </a14:m>
                <a:r>
                  <a:rPr lang="en-US" dirty="0"/>
                  <a:t> = sentence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can be derived from </a:t>
                </a:r>
                <a14:m>
                  <m:oMath xmlns:m="http://schemas.openxmlformats.org/officeDocument/2006/math">
                    <m:r>
                      <a:rPr lang="en-US" b="0" i="1" smtClean="0">
                        <a:latin typeface="Cambria Math" panose="02040503050406030204" pitchFamily="18" charset="0"/>
                      </a:rPr>
                      <m:t>𝐾𝐵</m:t>
                    </m:r>
                  </m:oMath>
                </a14:m>
                <a:r>
                  <a:rPr lang="en-US" dirty="0"/>
                  <a:t> by procedure (inference algorithm) </a:t>
                </a:r>
                <a14:m>
                  <m:oMath xmlns:m="http://schemas.openxmlformats.org/officeDocument/2006/math">
                    <m:r>
                      <a:rPr lang="en-US" b="0" i="1" smtClean="0">
                        <a:latin typeface="Cambria Math" panose="02040503050406030204" pitchFamily="18" charset="0"/>
                      </a:rPr>
                      <m:t>𝑖</m:t>
                    </m:r>
                  </m:oMath>
                </a14:m>
                <a:endParaRPr lang="en-US" dirty="0"/>
              </a:p>
              <a:p>
                <a:pPr marL="285750" indent="-285750"/>
                <a:r>
                  <a:rPr lang="en-US" dirty="0"/>
                  <a:t>An inference algorithm (</a:t>
                </a:r>
                <a14:m>
                  <m:oMath xmlns:m="http://schemas.openxmlformats.org/officeDocument/2006/math">
                    <m:r>
                      <a:rPr lang="en-US" i="1">
                        <a:latin typeface="Cambria Math" panose="02040503050406030204" pitchFamily="18" charset="0"/>
                      </a:rPr>
                      <m:t>𝑖</m:t>
                    </m:r>
                  </m:oMath>
                </a14:m>
                <a:r>
                  <a:rPr lang="en-US" dirty="0"/>
                  <a:t>) is searching for a consequence or additional truth implied by </a:t>
                </a:r>
                <a14:m>
                  <m:oMath xmlns:m="http://schemas.openxmlformats.org/officeDocument/2006/math">
                    <m:r>
                      <a:rPr lang="en-US" b="0" i="1" smtClean="0">
                        <a:latin typeface="Cambria Math" panose="02040503050406030204" pitchFamily="18" charset="0"/>
                      </a:rPr>
                      <m:t>𝐾𝐵</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is the result.</a:t>
                </a:r>
              </a:p>
            </p:txBody>
          </p:sp>
        </mc:Choice>
        <mc:Fallback>
          <p:sp>
            <p:nvSpPr>
              <p:cNvPr id="2" name="Content Placeholder 3">
                <a:extLst>
                  <a:ext uri="{FF2B5EF4-FFF2-40B4-BE49-F238E27FC236}">
                    <a16:creationId xmlns:a16="http://schemas.microsoft.com/office/drawing/2014/main" id="{513E7D46-31DD-6E6C-4636-CE539847E3BB}"/>
                  </a:ext>
                </a:extLst>
              </p:cNvPr>
              <p:cNvSpPr txBox="1">
                <a:spLocks noRot="1" noChangeAspect="1" noMove="1" noResize="1" noEditPoints="1" noAdjustHandles="1" noChangeArrowheads="1" noChangeShapeType="1" noTextEdit="1"/>
              </p:cNvSpPr>
              <p:nvPr/>
            </p:nvSpPr>
            <p:spPr>
              <a:xfrm>
                <a:off x="1885156" y="1715763"/>
                <a:ext cx="8421688" cy="4124859"/>
              </a:xfrm>
              <a:prstGeom prst="rect">
                <a:avLst/>
              </a:prstGeom>
              <a:blipFill>
                <a:blip r:embed="rId3"/>
                <a:stretch>
                  <a:fillRect l="-1302" t="-2511" r="-2098"/>
                </a:stretch>
              </a:blipFill>
            </p:spPr>
            <p:txBody>
              <a:bodyPr/>
              <a:lstStyle/>
              <a:p>
                <a:r>
                  <a:rPr lang="en-US">
                    <a:noFill/>
                  </a:rPr>
                  <a:t> </a:t>
                </a:r>
              </a:p>
            </p:txBody>
          </p:sp>
        </mc:Fallback>
      </mc:AlternateContent>
    </p:spTree>
    <p:extLst>
      <p:ext uri="{BB962C8B-B14F-4D97-AF65-F5344CB8AC3E}">
        <p14:creationId xmlns:p14="http://schemas.microsoft.com/office/powerpoint/2010/main" val="1739483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477AF-D82A-CACB-F0C0-B6EB8A038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AF559-5023-D541-C3B7-92AB4AE78123}"/>
              </a:ext>
            </a:extLst>
          </p:cNvPr>
          <p:cNvSpPr>
            <a:spLocks noGrp="1"/>
          </p:cNvSpPr>
          <p:nvPr>
            <p:ph type="title"/>
          </p:nvPr>
        </p:nvSpPr>
        <p:spPr>
          <a:xfrm>
            <a:off x="1289825" y="381955"/>
            <a:ext cx="9612350" cy="847413"/>
          </a:xfrm>
        </p:spPr>
        <p:txBody>
          <a:bodyPr>
            <a:normAutofit/>
          </a:bodyPr>
          <a:lstStyle/>
          <a:p>
            <a:r>
              <a:rPr lang="en-US" dirty="0"/>
              <a:t>Simple Inference Example</a:t>
            </a:r>
          </a:p>
        </p:txBody>
      </p:sp>
      <p:sp>
        <p:nvSpPr>
          <p:cNvPr id="24" name="Footer Placeholder 23">
            <a:extLst>
              <a:ext uri="{FF2B5EF4-FFF2-40B4-BE49-F238E27FC236}">
                <a16:creationId xmlns:a16="http://schemas.microsoft.com/office/drawing/2014/main" id="{94C18BC4-1590-E8A1-EC75-E6B169303FD1}"/>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5F476642-3941-B307-EC68-632169A99DD0}"/>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grpSp>
        <p:nvGrpSpPr>
          <p:cNvPr id="6" name="Group 5">
            <a:extLst>
              <a:ext uri="{FF2B5EF4-FFF2-40B4-BE49-F238E27FC236}">
                <a16:creationId xmlns:a16="http://schemas.microsoft.com/office/drawing/2014/main" id="{69E0202F-AA97-9CFF-7CC7-349D782547E2}"/>
              </a:ext>
            </a:extLst>
          </p:cNvPr>
          <p:cNvGrpSpPr/>
          <p:nvPr/>
        </p:nvGrpSpPr>
        <p:grpSpPr>
          <a:xfrm>
            <a:off x="1556525" y="2782668"/>
            <a:ext cx="1758175" cy="1292662"/>
            <a:chOff x="1289825" y="2598003"/>
            <a:chExt cx="1758175" cy="1292662"/>
          </a:xfrm>
        </p:grpSpPr>
        <p:sp>
          <p:nvSpPr>
            <p:cNvPr id="4" name="TextBox 3">
              <a:extLst>
                <a:ext uri="{FF2B5EF4-FFF2-40B4-BE49-F238E27FC236}">
                  <a16:creationId xmlns:a16="http://schemas.microsoft.com/office/drawing/2014/main" id="{0727151C-E54B-9733-8423-D84F49B9EBC3}"/>
                </a:ext>
              </a:extLst>
            </p:cNvPr>
            <p:cNvSpPr txBox="1"/>
            <p:nvPr/>
          </p:nvSpPr>
          <p:spPr>
            <a:xfrm>
              <a:off x="1289825" y="2967335"/>
              <a:ext cx="1758175"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x = 2</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y = 2</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2 + 2 = 4</a:t>
              </a:r>
            </a:p>
          </p:txBody>
        </p:sp>
        <p:sp>
          <p:nvSpPr>
            <p:cNvPr id="5" name="TextBox 4">
              <a:extLst>
                <a:ext uri="{FF2B5EF4-FFF2-40B4-BE49-F238E27FC236}">
                  <a16:creationId xmlns:a16="http://schemas.microsoft.com/office/drawing/2014/main" id="{372E5AA1-9F83-6A1D-1BAB-E541EF9B2F3F}"/>
                </a:ext>
              </a:extLst>
            </p:cNvPr>
            <p:cNvSpPr txBox="1"/>
            <p:nvPr/>
          </p:nvSpPr>
          <p:spPr>
            <a:xfrm>
              <a:off x="1289825" y="2598003"/>
              <a:ext cx="1758175" cy="369332"/>
            </a:xfrm>
            <a:prstGeom prst="rect">
              <a:avLst/>
            </a:prstGeom>
            <a:noFill/>
          </p:spPr>
          <p:txBody>
            <a:bodyPr wrap="square" rtlCol="0">
              <a:spAutoFit/>
            </a:bodyPr>
            <a:lstStyle/>
            <a:p>
              <a:pPr algn="ctr"/>
              <a:r>
                <a:rPr lang="en-US" b="1" dirty="0"/>
                <a:t>KB</a:t>
              </a:r>
            </a:p>
          </p:txBody>
        </p:sp>
      </p:grpSp>
      <p:grpSp>
        <p:nvGrpSpPr>
          <p:cNvPr id="7" name="Group 6">
            <a:extLst>
              <a:ext uri="{FF2B5EF4-FFF2-40B4-BE49-F238E27FC236}">
                <a16:creationId xmlns:a16="http://schemas.microsoft.com/office/drawing/2014/main" id="{62308098-A93A-D02D-26C0-8A30B5E2C060}"/>
              </a:ext>
            </a:extLst>
          </p:cNvPr>
          <p:cNvGrpSpPr/>
          <p:nvPr/>
        </p:nvGrpSpPr>
        <p:grpSpPr>
          <a:xfrm>
            <a:off x="4627756" y="2644169"/>
            <a:ext cx="2936488" cy="1569661"/>
            <a:chOff x="1289825" y="2598003"/>
            <a:chExt cx="2936488" cy="1569661"/>
          </a:xfrm>
        </p:grpSpPr>
        <p:sp>
          <p:nvSpPr>
            <p:cNvPr id="8" name="TextBox 7">
              <a:extLst>
                <a:ext uri="{FF2B5EF4-FFF2-40B4-BE49-F238E27FC236}">
                  <a16:creationId xmlns:a16="http://schemas.microsoft.com/office/drawing/2014/main" id="{1AF3E32F-00A3-CB74-05FC-7810376095ED}"/>
                </a:ext>
              </a:extLst>
            </p:cNvPr>
            <p:cNvSpPr txBox="1"/>
            <p:nvPr/>
          </p:nvSpPr>
          <p:spPr>
            <a:xfrm>
              <a:off x="1289825" y="2967335"/>
              <a:ext cx="2936488"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Model Checking</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Resolution</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Forward or Backward Chaining</a:t>
              </a:r>
            </a:p>
          </p:txBody>
        </p:sp>
        <p:sp>
          <p:nvSpPr>
            <p:cNvPr id="9" name="TextBox 8">
              <a:extLst>
                <a:ext uri="{FF2B5EF4-FFF2-40B4-BE49-F238E27FC236}">
                  <a16:creationId xmlns:a16="http://schemas.microsoft.com/office/drawing/2014/main" id="{1E699E1E-3CFD-732E-25B7-F77574559F69}"/>
                </a:ext>
              </a:extLst>
            </p:cNvPr>
            <p:cNvSpPr txBox="1"/>
            <p:nvPr/>
          </p:nvSpPr>
          <p:spPr>
            <a:xfrm>
              <a:off x="1289825" y="2598003"/>
              <a:ext cx="2936488" cy="369332"/>
            </a:xfrm>
            <a:prstGeom prst="rect">
              <a:avLst/>
            </a:prstGeom>
            <a:noFill/>
          </p:spPr>
          <p:txBody>
            <a:bodyPr wrap="square" rtlCol="0">
              <a:spAutoFit/>
            </a:bodyPr>
            <a:lstStyle/>
            <a:p>
              <a:pPr algn="ctr"/>
              <a:r>
                <a:rPr lang="en-US" b="1" dirty="0" err="1"/>
                <a:t>i</a:t>
              </a:r>
              <a:endParaRPr lang="en-US" b="1" dirty="0"/>
            </a:p>
          </p:txBody>
        </p:sp>
      </p:grpSp>
      <p:grpSp>
        <p:nvGrpSpPr>
          <p:cNvPr id="10" name="Group 9">
            <a:extLst>
              <a:ext uri="{FF2B5EF4-FFF2-40B4-BE49-F238E27FC236}">
                <a16:creationId xmlns:a16="http://schemas.microsoft.com/office/drawing/2014/main" id="{5722D4CB-943C-FE52-AF3C-C6E89247395A}"/>
              </a:ext>
            </a:extLst>
          </p:cNvPr>
          <p:cNvGrpSpPr/>
          <p:nvPr/>
        </p:nvGrpSpPr>
        <p:grpSpPr>
          <a:xfrm>
            <a:off x="8877300" y="3059667"/>
            <a:ext cx="1758175" cy="738664"/>
            <a:chOff x="1289825" y="2598003"/>
            <a:chExt cx="1758175" cy="738664"/>
          </a:xfrm>
        </p:grpSpPr>
        <p:sp>
          <p:nvSpPr>
            <p:cNvPr id="11" name="TextBox 10">
              <a:extLst>
                <a:ext uri="{FF2B5EF4-FFF2-40B4-BE49-F238E27FC236}">
                  <a16:creationId xmlns:a16="http://schemas.microsoft.com/office/drawing/2014/main" id="{2C3F3998-E623-9FC4-B078-38635C415BC3}"/>
                </a:ext>
              </a:extLst>
            </p:cNvPr>
            <p:cNvSpPr txBox="1"/>
            <p:nvPr/>
          </p:nvSpPr>
          <p:spPr>
            <a:xfrm>
              <a:off x="1289825" y="2967335"/>
              <a:ext cx="1758175"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x + y = 4</a:t>
              </a:r>
            </a:p>
          </p:txBody>
        </p:sp>
        <p:sp>
          <p:nvSpPr>
            <p:cNvPr id="12" name="TextBox 11">
              <a:extLst>
                <a:ext uri="{FF2B5EF4-FFF2-40B4-BE49-F238E27FC236}">
                  <a16:creationId xmlns:a16="http://schemas.microsoft.com/office/drawing/2014/main" id="{1172DFBE-1A12-2E91-5CF3-0F61D1A789F6}"/>
                </a:ext>
              </a:extLst>
            </p:cNvPr>
            <p:cNvSpPr txBox="1"/>
            <p:nvPr/>
          </p:nvSpPr>
          <p:spPr>
            <a:xfrm>
              <a:off x="1289825" y="2598003"/>
              <a:ext cx="1758175" cy="369332"/>
            </a:xfrm>
            <a:prstGeom prst="rect">
              <a:avLst/>
            </a:prstGeom>
            <a:noFill/>
          </p:spPr>
          <p:txBody>
            <a:bodyPr wrap="square" rtlCol="0">
              <a:spAutoFit/>
            </a:bodyPr>
            <a:lstStyle/>
            <a:p>
              <a:pPr algn="ctr"/>
              <a:r>
                <a:rPr lang="en-US" b="1" dirty="0"/>
                <a:t>Alpha</a:t>
              </a:r>
            </a:p>
          </p:txBody>
        </p:sp>
      </p:grpSp>
      <p:cxnSp>
        <p:nvCxnSpPr>
          <p:cNvPr id="15" name="Straight Arrow Connector 14">
            <a:extLst>
              <a:ext uri="{FF2B5EF4-FFF2-40B4-BE49-F238E27FC236}">
                <a16:creationId xmlns:a16="http://schemas.microsoft.com/office/drawing/2014/main" id="{CD29AC7A-195C-894F-31F3-1F03C394B948}"/>
              </a:ext>
            </a:extLst>
          </p:cNvPr>
          <p:cNvCxnSpPr>
            <a:stCxn id="4" idx="3"/>
            <a:endCxn id="8" idx="1"/>
          </p:cNvCxnSpPr>
          <p:nvPr/>
        </p:nvCxnSpPr>
        <p:spPr>
          <a:xfrm>
            <a:off x="3314700" y="3613665"/>
            <a:ext cx="1313056"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520F348-57D8-1792-A5D6-C950D2EB71B2}"/>
              </a:ext>
            </a:extLst>
          </p:cNvPr>
          <p:cNvCxnSpPr>
            <a:cxnSpLocks/>
            <a:stCxn id="8" idx="3"/>
            <a:endCxn id="11" idx="1"/>
          </p:cNvCxnSpPr>
          <p:nvPr/>
        </p:nvCxnSpPr>
        <p:spPr>
          <a:xfrm flipV="1">
            <a:off x="7564244" y="3613665"/>
            <a:ext cx="1313056"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6A082AB-FCA0-EFE1-32B3-FAA3D12868CE}"/>
              </a:ext>
            </a:extLst>
          </p:cNvPr>
          <p:cNvSpPr txBox="1"/>
          <p:nvPr/>
        </p:nvSpPr>
        <p:spPr>
          <a:xfrm>
            <a:off x="3378200" y="3152000"/>
            <a:ext cx="1143000" cy="923330"/>
          </a:xfrm>
          <a:prstGeom prst="rect">
            <a:avLst/>
          </a:prstGeom>
          <a:noFill/>
        </p:spPr>
        <p:txBody>
          <a:bodyPr wrap="square" rtlCol="0">
            <a:spAutoFit/>
          </a:bodyPr>
          <a:lstStyle/>
          <a:p>
            <a:pPr algn="ctr"/>
            <a:r>
              <a:rPr lang="en-US" dirty="0"/>
              <a:t>KB fed</a:t>
            </a:r>
          </a:p>
          <a:p>
            <a:pPr algn="ctr"/>
            <a:endParaRPr lang="en-US" dirty="0"/>
          </a:p>
          <a:p>
            <a:pPr algn="ctr"/>
            <a:r>
              <a:rPr lang="en-US" dirty="0"/>
              <a:t>into </a:t>
            </a:r>
            <a:r>
              <a:rPr lang="en-US" dirty="0" err="1"/>
              <a:t>i</a:t>
            </a:r>
            <a:endParaRPr lang="en-US" dirty="0"/>
          </a:p>
        </p:txBody>
      </p:sp>
      <p:sp>
        <p:nvSpPr>
          <p:cNvPr id="20" name="TextBox 19">
            <a:extLst>
              <a:ext uri="{FF2B5EF4-FFF2-40B4-BE49-F238E27FC236}">
                <a16:creationId xmlns:a16="http://schemas.microsoft.com/office/drawing/2014/main" id="{8546E015-2E4A-43AC-8946-9A25ACFCDA48}"/>
              </a:ext>
            </a:extLst>
          </p:cNvPr>
          <p:cNvSpPr txBox="1"/>
          <p:nvPr/>
        </p:nvSpPr>
        <p:spPr>
          <a:xfrm>
            <a:off x="7649272" y="3152000"/>
            <a:ext cx="1143000" cy="923330"/>
          </a:xfrm>
          <a:prstGeom prst="rect">
            <a:avLst/>
          </a:prstGeom>
          <a:noFill/>
        </p:spPr>
        <p:txBody>
          <a:bodyPr wrap="square" rtlCol="0">
            <a:spAutoFit/>
          </a:bodyPr>
          <a:lstStyle/>
          <a:p>
            <a:pPr algn="ctr"/>
            <a:r>
              <a:rPr lang="en-US" dirty="0"/>
              <a:t>Infers</a:t>
            </a:r>
          </a:p>
          <a:p>
            <a:pPr algn="ctr"/>
            <a:endParaRPr lang="en-US" dirty="0"/>
          </a:p>
          <a:p>
            <a:pPr algn="ctr"/>
            <a:r>
              <a:rPr lang="en-US" dirty="0"/>
              <a:t>Or proves</a:t>
            </a:r>
          </a:p>
        </p:txBody>
      </p:sp>
    </p:spTree>
    <p:extLst>
      <p:ext uri="{BB962C8B-B14F-4D97-AF65-F5344CB8AC3E}">
        <p14:creationId xmlns:p14="http://schemas.microsoft.com/office/powerpoint/2010/main" val="2381933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7884F-4D90-08EF-55E7-EBC57E3B24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47F35-B7A7-7626-C0CC-79AB7DB8B650}"/>
              </a:ext>
            </a:extLst>
          </p:cNvPr>
          <p:cNvSpPr>
            <a:spLocks noGrp="1"/>
          </p:cNvSpPr>
          <p:nvPr>
            <p:ph type="title"/>
          </p:nvPr>
        </p:nvSpPr>
        <p:spPr>
          <a:xfrm>
            <a:off x="1718733" y="365126"/>
            <a:ext cx="8754533" cy="871008"/>
          </a:xfrm>
        </p:spPr>
        <p:txBody>
          <a:bodyPr/>
          <a:lstStyle/>
          <a:p>
            <a:r>
              <a:rPr lang="en-US" dirty="0"/>
              <a:t>Characteristics of Inference Algorithms</a:t>
            </a:r>
          </a:p>
        </p:txBody>
      </p:sp>
      <p:sp>
        <p:nvSpPr>
          <p:cNvPr id="4" name="Footer Placeholder 3">
            <a:extLst>
              <a:ext uri="{FF2B5EF4-FFF2-40B4-BE49-F238E27FC236}">
                <a16:creationId xmlns:a16="http://schemas.microsoft.com/office/drawing/2014/main" id="{50C1E70B-7716-29E2-1798-6D63A1082A4F}"/>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5F319FD8-7605-355D-D4CE-7C87F9B7F769}"/>
              </a:ext>
            </a:extLst>
          </p:cNvPr>
          <p:cNvSpPr>
            <a:spLocks noGrp="1"/>
          </p:cNvSpPr>
          <p:nvPr>
            <p:ph type="sldNum" sz="quarter" idx="12"/>
          </p:nvPr>
        </p:nvSpPr>
        <p:spPr/>
        <p:txBody>
          <a:bodyPr/>
          <a:lstStyle/>
          <a:p>
            <a:fld id="{A49DFD55-3C28-40EF-9E31-A92D2E4017FF}" type="slidenum">
              <a:rPr lang="en-US" smtClean="0"/>
              <a:pPr/>
              <a:t>36</a:t>
            </a:fld>
            <a:endParaRPr lang="en-US" dirty="0"/>
          </a:p>
        </p:txBody>
      </p:sp>
      <mc:AlternateContent xmlns:mc="http://schemas.openxmlformats.org/markup-compatibility/2006">
        <mc:Choice xmlns:a14="http://schemas.microsoft.com/office/drawing/2010/main" Requires="a14">
          <p:sp>
            <p:nvSpPr>
              <p:cNvPr id="7" name="Table Placeholder 6">
                <a:extLst>
                  <a:ext uri="{FF2B5EF4-FFF2-40B4-BE49-F238E27FC236}">
                    <a16:creationId xmlns:a16="http://schemas.microsoft.com/office/drawing/2014/main" id="{C193F73D-B83B-748E-D5E8-BDB002CBEE1D}"/>
                  </a:ext>
                </a:extLst>
              </p:cNvPr>
              <p:cNvSpPr>
                <a:spLocks noGrp="1"/>
              </p:cNvSpPr>
              <p:nvPr>
                <p:ph type="tbl" sz="quarter" idx="14"/>
              </p:nvPr>
            </p:nvSpPr>
            <p:spPr>
              <a:xfrm>
                <a:off x="1375833" y="1532466"/>
                <a:ext cx="9440334" cy="4529667"/>
              </a:xfrm>
            </p:spPr>
            <p:txBody>
              <a:bodyPr>
                <a:normAutofit/>
              </a:bodyPr>
              <a:lstStyle/>
              <a:p>
                <a:r>
                  <a:rPr lang="en-US" sz="3600" b="1" dirty="0"/>
                  <a:t>Soundness </a:t>
                </a:r>
                <a:r>
                  <a:rPr lang="en-US" sz="3600" dirty="0"/>
                  <a:t>or </a:t>
                </a:r>
                <a:r>
                  <a:rPr lang="en-US" sz="3600" b="1" dirty="0"/>
                  <a:t>Truth-preserving</a:t>
                </a:r>
                <a:r>
                  <a:rPr lang="en-US" sz="3600" dirty="0"/>
                  <a:t> – </a:t>
                </a:r>
                <a14:m>
                  <m:oMath xmlns:m="http://schemas.openxmlformats.org/officeDocument/2006/math">
                    <m:r>
                      <a:rPr lang="en-US" sz="3600" b="0" i="1" smtClean="0">
                        <a:latin typeface="Cambria Math" panose="02040503050406030204" pitchFamily="18" charset="0"/>
                      </a:rPr>
                      <m:t>𝑖</m:t>
                    </m:r>
                  </m:oMath>
                </a14:m>
                <a:r>
                  <a:rPr lang="en-US" sz="3600" dirty="0"/>
                  <a:t> is </a:t>
                </a:r>
                <a:r>
                  <a:rPr lang="en-US" sz="3600" b="1" dirty="0"/>
                  <a:t>sound</a:t>
                </a:r>
                <a:r>
                  <a:rPr lang="en-US" sz="3600" dirty="0"/>
                  <a:t> if</a:t>
                </a:r>
              </a:p>
              <a:p>
                <a:pPr lvl="1"/>
                <a:r>
                  <a:rPr lang="en-US" sz="3200" dirty="0"/>
                  <a:t>Whenever </a:t>
                </a:r>
                <a14:m>
                  <m:oMath xmlns:m="http://schemas.openxmlformats.org/officeDocument/2006/math">
                    <m:r>
                      <a:rPr lang="en-US" sz="3200" b="0" i="1" smtClean="0">
                        <a:latin typeface="Cambria Math" panose="02040503050406030204" pitchFamily="18" charset="0"/>
                        <a:ea typeface="Cambria Math" panose="02040503050406030204" pitchFamily="18" charset="0"/>
                      </a:rPr>
                      <m:t>𝐾𝐵</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m:t>
                        </m:r>
                      </m:e>
                      <m:sub>
                        <m:r>
                          <a:rPr lang="en-US" sz="3200" i="1">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𝛼</m:t>
                    </m:r>
                  </m:oMath>
                </a14:m>
                <a:r>
                  <a:rPr lang="en-US" sz="3200" dirty="0"/>
                  <a:t>, it is also true that </a:t>
                </a:r>
                <a14:m>
                  <m:oMath xmlns:m="http://schemas.openxmlformats.org/officeDocument/2006/math">
                    <m:r>
                      <m:rPr>
                        <m:sty m:val="p"/>
                      </m:rPr>
                      <a:rPr lang="en-US" sz="3200">
                        <a:solidFill>
                          <a:prstClr val="black"/>
                        </a:solidFill>
                        <a:latin typeface="Cambria Math" panose="02040503050406030204" pitchFamily="18" charset="0"/>
                        <a:ea typeface="Cambria Math" panose="02040503050406030204" pitchFamily="18" charset="0"/>
                      </a:rPr>
                      <m:t>KB</m:t>
                    </m:r>
                    <m:r>
                      <a:rPr lang="en-US" sz="3200" i="1">
                        <a:solidFill>
                          <a:prstClr val="black"/>
                        </a:solidFill>
                        <a:latin typeface="Cambria Math" panose="02040503050406030204" pitchFamily="18" charset="0"/>
                        <a:ea typeface="Cambria Math" panose="02040503050406030204" pitchFamily="18" charset="0"/>
                      </a:rPr>
                      <m:t>╞</m:t>
                    </m:r>
                    <m:r>
                      <a:rPr lang="en-US" sz="3200" b="0" i="1" smtClean="0">
                        <a:solidFill>
                          <a:prstClr val="black"/>
                        </a:solidFill>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𝛼</m:t>
                    </m:r>
                  </m:oMath>
                </a14:m>
                <a:endParaRPr lang="en-US" sz="3200" dirty="0"/>
              </a:p>
              <a:p>
                <a:pPr lvl="1"/>
                <a:r>
                  <a:rPr lang="en-US" sz="3200" dirty="0"/>
                  <a:t>Basically, </a:t>
                </a:r>
                <a14:m>
                  <m:oMath xmlns:m="http://schemas.openxmlformats.org/officeDocument/2006/math">
                    <m:r>
                      <a:rPr lang="en-US" sz="3200" b="0" i="1" smtClean="0">
                        <a:latin typeface="Cambria Math" panose="02040503050406030204" pitchFamily="18" charset="0"/>
                      </a:rPr>
                      <m:t>𝑖</m:t>
                    </m:r>
                  </m:oMath>
                </a14:m>
                <a:r>
                  <a:rPr lang="en-US" sz="3200" dirty="0"/>
                  <a:t> doesn’t make anything up.</a:t>
                </a:r>
              </a:p>
              <a:p>
                <a:r>
                  <a:rPr lang="en-US" sz="3600" b="1" dirty="0"/>
                  <a:t>Completeness</a:t>
                </a:r>
                <a:r>
                  <a:rPr lang="en-US" sz="3600" dirty="0"/>
                  <a:t> – </a:t>
                </a:r>
                <a14:m>
                  <m:oMath xmlns:m="http://schemas.openxmlformats.org/officeDocument/2006/math">
                    <m:r>
                      <a:rPr lang="en-US" sz="3600" b="0" i="1" smtClean="0">
                        <a:latin typeface="Cambria Math" panose="02040503050406030204" pitchFamily="18" charset="0"/>
                      </a:rPr>
                      <m:t>𝑖</m:t>
                    </m:r>
                  </m:oMath>
                </a14:m>
                <a:r>
                  <a:rPr lang="en-US" sz="3600" b="1" dirty="0"/>
                  <a:t> </a:t>
                </a:r>
                <a:r>
                  <a:rPr lang="en-US" sz="3600" dirty="0"/>
                  <a:t>is </a:t>
                </a:r>
                <a:r>
                  <a:rPr lang="en-US" sz="3600" b="1" dirty="0"/>
                  <a:t>complete</a:t>
                </a:r>
                <a:r>
                  <a:rPr lang="en-US" sz="3600" dirty="0"/>
                  <a:t> if</a:t>
                </a:r>
              </a:p>
              <a:p>
                <a:pPr lvl="1"/>
                <a:r>
                  <a:rPr lang="en-US" sz="3200" dirty="0"/>
                  <a:t>Whenever </a:t>
                </a:r>
                <a14:m>
                  <m:oMath xmlns:m="http://schemas.openxmlformats.org/officeDocument/2006/math">
                    <m:r>
                      <m:rPr>
                        <m:sty m:val="p"/>
                      </m:rPr>
                      <a:rPr lang="en-US" sz="3200" smtClean="0">
                        <a:solidFill>
                          <a:prstClr val="black"/>
                        </a:solidFill>
                        <a:latin typeface="Cambria Math" panose="02040503050406030204" pitchFamily="18" charset="0"/>
                        <a:ea typeface="Cambria Math" panose="02040503050406030204" pitchFamily="18" charset="0"/>
                      </a:rPr>
                      <m:t>KB</m:t>
                    </m:r>
                    <m:r>
                      <a:rPr lang="en-US" sz="3200" i="1">
                        <a:solidFill>
                          <a:prstClr val="black"/>
                        </a:solidFill>
                        <a:latin typeface="Cambria Math" panose="02040503050406030204" pitchFamily="18" charset="0"/>
                        <a:ea typeface="Cambria Math" panose="02040503050406030204" pitchFamily="18" charset="0"/>
                      </a:rPr>
                      <m:t>╞</m:t>
                    </m:r>
                    <m:r>
                      <a:rPr lang="en-US" sz="3200" b="0" i="1" smtClean="0">
                        <a:solidFill>
                          <a:prstClr val="black"/>
                        </a:solidFill>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𝛼</m:t>
                    </m:r>
                  </m:oMath>
                </a14:m>
                <a:r>
                  <a:rPr lang="en-US" sz="3200" dirty="0"/>
                  <a:t>, it is also true that </a:t>
                </a:r>
                <a14:m>
                  <m:oMath xmlns:m="http://schemas.openxmlformats.org/officeDocument/2006/math">
                    <m:r>
                      <a:rPr lang="en-US" sz="3200" i="1">
                        <a:latin typeface="Cambria Math" panose="02040503050406030204" pitchFamily="18" charset="0"/>
                        <a:ea typeface="Cambria Math" panose="02040503050406030204" pitchFamily="18" charset="0"/>
                      </a:rPr>
                      <m:t>𝐾𝐵</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m:t>
                        </m:r>
                      </m:e>
                      <m:sub>
                        <m:r>
                          <a:rPr lang="en-US" sz="3200" i="1">
                            <a:latin typeface="Cambria Math" panose="02040503050406030204" pitchFamily="18" charset="0"/>
                            <a:ea typeface="Cambria Math" panose="02040503050406030204" pitchFamily="18" charset="0"/>
                          </a:rPr>
                          <m:t>𝑖</m:t>
                        </m:r>
                      </m:sub>
                    </m:sSub>
                    <m:r>
                      <a:rPr lang="en-US" sz="3200" i="1">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𝛼</m:t>
                    </m:r>
                  </m:oMath>
                </a14:m>
                <a:endParaRPr lang="en-US" sz="3200" dirty="0"/>
              </a:p>
              <a:p>
                <a:pPr lvl="1"/>
                <a:r>
                  <a:rPr lang="en-US" sz="3200" b="1" dirty="0"/>
                  <a:t>NOTE THE DIFFERENCE BETWEEN</a:t>
                </a:r>
                <a14:m>
                  <m:oMath xmlns:m="http://schemas.openxmlformats.org/officeDocument/2006/math">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m:t>
                        </m:r>
                      </m:e>
                      <m:sub>
                        <m:r>
                          <a:rPr lang="en-US" sz="3200" i="1">
                            <a:latin typeface="Cambria Math" panose="02040503050406030204" pitchFamily="18" charset="0"/>
                            <a:ea typeface="Cambria Math" panose="02040503050406030204" pitchFamily="18" charset="0"/>
                          </a:rPr>
                          <m:t>𝑖</m:t>
                        </m:r>
                      </m:sub>
                    </m:sSub>
                  </m:oMath>
                </a14:m>
                <a:r>
                  <a:rPr lang="en-US" sz="3200" b="1" dirty="0"/>
                  <a:t> AND</a:t>
                </a:r>
                <a14:m>
                  <m:oMath xmlns:m="http://schemas.openxmlformats.org/officeDocument/2006/math">
                    <m:r>
                      <a:rPr lang="en-US" sz="3200" b="0" i="1" smtClean="0">
                        <a:solidFill>
                          <a:prstClr val="black"/>
                        </a:solidFill>
                        <a:latin typeface="Cambria Math" panose="02040503050406030204" pitchFamily="18" charset="0"/>
                        <a:ea typeface="Cambria Math" panose="02040503050406030204" pitchFamily="18" charset="0"/>
                      </a:rPr>
                      <m:t>╞</m:t>
                    </m:r>
                  </m:oMath>
                </a14:m>
                <a:endParaRPr lang="en-US" sz="3200" dirty="0"/>
              </a:p>
              <a:p>
                <a:r>
                  <a:rPr lang="en-US" sz="3600" dirty="0"/>
                  <a:t>Both properties are highly desirable!</a:t>
                </a:r>
              </a:p>
            </p:txBody>
          </p:sp>
        </mc:Choice>
        <mc:Fallback>
          <p:sp>
            <p:nvSpPr>
              <p:cNvPr id="7" name="Table Placeholder 6">
                <a:extLst>
                  <a:ext uri="{FF2B5EF4-FFF2-40B4-BE49-F238E27FC236}">
                    <a16:creationId xmlns:a16="http://schemas.microsoft.com/office/drawing/2014/main" id="{C193F73D-B83B-748E-D5E8-BDB002CBEE1D}"/>
                  </a:ext>
                </a:extLst>
              </p:cNvPr>
              <p:cNvSpPr>
                <a:spLocks noGrp="1" noRot="1" noChangeAspect="1" noMove="1" noResize="1" noEditPoints="1" noAdjustHandles="1" noChangeArrowheads="1" noChangeShapeType="1" noTextEdit="1"/>
              </p:cNvSpPr>
              <p:nvPr>
                <p:ph type="tbl" sz="quarter" idx="14"/>
              </p:nvPr>
            </p:nvSpPr>
            <p:spPr>
              <a:xfrm>
                <a:off x="1375833" y="1532466"/>
                <a:ext cx="9440334" cy="4529667"/>
              </a:xfrm>
              <a:blipFill>
                <a:blip r:embed="rId3"/>
                <a:stretch>
                  <a:fillRect l="-1809" t="-3230" r="-904"/>
                </a:stretch>
              </a:blipFill>
            </p:spPr>
            <p:txBody>
              <a:bodyPr/>
              <a:lstStyle/>
              <a:p>
                <a:r>
                  <a:rPr lang="en-US">
                    <a:noFill/>
                  </a:rPr>
                  <a:t> </a:t>
                </a:r>
              </a:p>
            </p:txBody>
          </p:sp>
        </mc:Fallback>
      </mc:AlternateContent>
    </p:spTree>
    <p:extLst>
      <p:ext uri="{BB962C8B-B14F-4D97-AF65-F5344CB8AC3E}">
        <p14:creationId xmlns:p14="http://schemas.microsoft.com/office/powerpoint/2010/main" val="2075755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5574E-2670-98E5-F47F-EB7E3BCD6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D2301-1EBF-9F3E-16C3-BBA65C1F0459}"/>
              </a:ext>
            </a:extLst>
          </p:cNvPr>
          <p:cNvSpPr>
            <a:spLocks noGrp="1"/>
          </p:cNvSpPr>
          <p:nvPr>
            <p:ph type="title"/>
          </p:nvPr>
        </p:nvSpPr>
        <p:spPr>
          <a:xfrm>
            <a:off x="434897" y="416875"/>
            <a:ext cx="8175703" cy="850163"/>
          </a:xfrm>
        </p:spPr>
        <p:txBody>
          <a:bodyPr>
            <a:normAutofit/>
          </a:bodyPr>
          <a:lstStyle/>
          <a:p>
            <a:r>
              <a:rPr lang="en-US" dirty="0"/>
              <a:t>Types of Inference Algorithms</a:t>
            </a:r>
          </a:p>
        </p:txBody>
      </p:sp>
      <p:sp>
        <p:nvSpPr>
          <p:cNvPr id="5" name="Footer Placeholder 4">
            <a:extLst>
              <a:ext uri="{FF2B5EF4-FFF2-40B4-BE49-F238E27FC236}">
                <a16:creationId xmlns:a16="http://schemas.microsoft.com/office/drawing/2014/main" id="{375A07A4-CF7A-78A8-D8CD-A11D267B1159}"/>
              </a:ext>
            </a:extLst>
          </p:cNvPr>
          <p:cNvSpPr>
            <a:spLocks noGrp="1"/>
          </p:cNvSpPr>
          <p:nvPr>
            <p:ph type="ftr" sz="quarter" idx="11"/>
          </p:nvPr>
        </p:nvSpPr>
        <p:spPr>
          <a:xfrm>
            <a:off x="2463800" y="6356350"/>
            <a:ext cx="3479800" cy="365125"/>
          </a:xfrm>
        </p:spPr>
        <p:txBody>
          <a:bodyPr/>
          <a:lstStyle/>
          <a:p>
            <a:r>
              <a:rPr lang="en-US" dirty="0"/>
              <a:t>Artificial Intelligence</a:t>
            </a:r>
          </a:p>
          <a:p>
            <a:r>
              <a:rPr lang="en-US" dirty="0"/>
              <a:t>Logical Agents</a:t>
            </a:r>
          </a:p>
        </p:txBody>
      </p:sp>
      <p:sp>
        <p:nvSpPr>
          <p:cNvPr id="6" name="Slide Number Placeholder 5">
            <a:extLst>
              <a:ext uri="{FF2B5EF4-FFF2-40B4-BE49-F238E27FC236}">
                <a16:creationId xmlns:a16="http://schemas.microsoft.com/office/drawing/2014/main" id="{2AF6402B-CCF4-1092-8D30-22CA7FAE00C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graphicFrame>
        <p:nvGraphicFramePr>
          <p:cNvPr id="7" name="Table 6">
            <a:extLst>
              <a:ext uri="{FF2B5EF4-FFF2-40B4-BE49-F238E27FC236}">
                <a16:creationId xmlns:a16="http://schemas.microsoft.com/office/drawing/2014/main" id="{32B77F7A-795F-8C2D-2FD8-659A5F1A4956}"/>
              </a:ext>
            </a:extLst>
          </p:cNvPr>
          <p:cNvGraphicFramePr>
            <a:graphicFrameLocks noGrp="1"/>
          </p:cNvGraphicFramePr>
          <p:nvPr>
            <p:extLst>
              <p:ext uri="{D42A27DB-BD31-4B8C-83A1-F6EECF244321}">
                <p14:modId xmlns:p14="http://schemas.microsoft.com/office/powerpoint/2010/main" val="1740227676"/>
              </p:ext>
            </p:extLst>
          </p:nvPr>
        </p:nvGraphicFramePr>
        <p:xfrm>
          <a:off x="434898" y="1634067"/>
          <a:ext cx="6211437" cy="4360332"/>
        </p:xfrm>
        <a:graphic>
          <a:graphicData uri="http://schemas.openxmlformats.org/drawingml/2006/table">
            <a:tbl>
              <a:tblPr firstRow="1" bandRow="1">
                <a:tableStyleId>{5C22544A-7EE6-4342-B048-85BDC9FD1C3A}</a:tableStyleId>
              </a:tblPr>
              <a:tblGrid>
                <a:gridCol w="1351569">
                  <a:extLst>
                    <a:ext uri="{9D8B030D-6E8A-4147-A177-3AD203B41FA5}">
                      <a16:colId xmlns:a16="http://schemas.microsoft.com/office/drawing/2014/main" val="2810585289"/>
                    </a:ext>
                  </a:extLst>
                </a:gridCol>
                <a:gridCol w="2429934">
                  <a:extLst>
                    <a:ext uri="{9D8B030D-6E8A-4147-A177-3AD203B41FA5}">
                      <a16:colId xmlns:a16="http://schemas.microsoft.com/office/drawing/2014/main" val="4281969533"/>
                    </a:ext>
                  </a:extLst>
                </a:gridCol>
                <a:gridCol w="2429934">
                  <a:extLst>
                    <a:ext uri="{9D8B030D-6E8A-4147-A177-3AD203B41FA5}">
                      <a16:colId xmlns:a16="http://schemas.microsoft.com/office/drawing/2014/main" val="2930130868"/>
                    </a:ext>
                  </a:extLst>
                </a:gridCol>
              </a:tblGrid>
              <a:tr h="564886">
                <a:tc>
                  <a:txBody>
                    <a:bodyPr/>
                    <a:lstStyle/>
                    <a:p>
                      <a:endParaRPr lang="en-US" dirty="0"/>
                    </a:p>
                  </a:txBody>
                  <a:tcPr/>
                </a:tc>
                <a:tc>
                  <a:txBody>
                    <a:bodyPr/>
                    <a:lstStyle/>
                    <a:p>
                      <a:r>
                        <a:rPr lang="en-US" b="1" dirty="0">
                          <a:solidFill>
                            <a:schemeClr val="tx1"/>
                          </a:solidFill>
                        </a:rPr>
                        <a:t>Unsound</a:t>
                      </a:r>
                    </a:p>
                  </a:txBody>
                  <a:tcPr/>
                </a:tc>
                <a:tc>
                  <a:txBody>
                    <a:bodyPr/>
                    <a:lstStyle/>
                    <a:p>
                      <a:r>
                        <a:rPr lang="en-US" dirty="0">
                          <a:solidFill>
                            <a:schemeClr val="tx1"/>
                          </a:solidFill>
                        </a:rPr>
                        <a:t>Sound</a:t>
                      </a:r>
                    </a:p>
                  </a:txBody>
                  <a:tcPr/>
                </a:tc>
                <a:extLst>
                  <a:ext uri="{0D108BD9-81ED-4DB2-BD59-A6C34878D82A}">
                    <a16:rowId xmlns:a16="http://schemas.microsoft.com/office/drawing/2014/main" val="3462428624"/>
                  </a:ext>
                </a:extLst>
              </a:tr>
              <a:tr h="1897723">
                <a:tc>
                  <a:txBody>
                    <a:bodyPr/>
                    <a:lstStyle/>
                    <a:p>
                      <a:r>
                        <a:rPr lang="en-US" b="1" dirty="0"/>
                        <a:t>Incomplete</a:t>
                      </a:r>
                    </a:p>
                  </a:txBody>
                  <a:tcPr/>
                </a:tc>
                <a:tc>
                  <a:txBody>
                    <a:bodyPr/>
                    <a:lstStyle/>
                    <a:p>
                      <a:r>
                        <a:rPr lang="en-US" dirty="0"/>
                        <a:t>The algorithm may infer false sentences, and can’t infer all sentences KB entails.</a:t>
                      </a:r>
                    </a:p>
                  </a:txBody>
                  <a:tcPr/>
                </a:tc>
                <a:tc>
                  <a:txBody>
                    <a:bodyPr/>
                    <a:lstStyle/>
                    <a:p>
                      <a:r>
                        <a:rPr lang="en-US" dirty="0"/>
                        <a:t>The algorithm only infers true sentences, but it can’t infer all sentences KB entails.</a:t>
                      </a:r>
                    </a:p>
                  </a:txBody>
                  <a:tcPr/>
                </a:tc>
                <a:extLst>
                  <a:ext uri="{0D108BD9-81ED-4DB2-BD59-A6C34878D82A}">
                    <a16:rowId xmlns:a16="http://schemas.microsoft.com/office/drawing/2014/main" val="2024239880"/>
                  </a:ext>
                </a:extLst>
              </a:tr>
              <a:tr h="1897723">
                <a:tc>
                  <a:txBody>
                    <a:bodyPr/>
                    <a:lstStyle/>
                    <a:p>
                      <a:r>
                        <a:rPr lang="en-US" b="1" dirty="0"/>
                        <a:t>Complete</a:t>
                      </a:r>
                    </a:p>
                  </a:txBody>
                  <a:tcPr/>
                </a:tc>
                <a:tc>
                  <a:txBody>
                    <a:bodyPr/>
                    <a:lstStyle/>
                    <a:p>
                      <a:r>
                        <a:rPr lang="en-US" dirty="0"/>
                        <a:t>The algorithm can infer all sentences KB entails, but it may additionally infer false sentences.</a:t>
                      </a:r>
                    </a:p>
                  </a:txBody>
                  <a:tcPr/>
                </a:tc>
                <a:tc>
                  <a:txBody>
                    <a:bodyPr/>
                    <a:lstStyle/>
                    <a:p>
                      <a:r>
                        <a:rPr lang="en-US" dirty="0"/>
                        <a:t>The algorithm infers only true sentences, and can infer all sentences KB entails.</a:t>
                      </a:r>
                    </a:p>
                  </a:txBody>
                  <a:tcPr/>
                </a:tc>
                <a:extLst>
                  <a:ext uri="{0D108BD9-81ED-4DB2-BD59-A6C34878D82A}">
                    <a16:rowId xmlns:a16="http://schemas.microsoft.com/office/drawing/2014/main" val="3933798614"/>
                  </a:ext>
                </a:extLst>
              </a:tr>
            </a:tbl>
          </a:graphicData>
        </a:graphic>
      </p:graphicFrame>
    </p:spTree>
    <p:extLst>
      <p:ext uri="{BB962C8B-B14F-4D97-AF65-F5344CB8AC3E}">
        <p14:creationId xmlns:p14="http://schemas.microsoft.com/office/powerpoint/2010/main" val="3264781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4CE7D-0A31-6EAA-CE7E-82445A457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0F0E5-802E-7EEF-CE49-32CE19E63BD4}"/>
              </a:ext>
            </a:extLst>
          </p:cNvPr>
          <p:cNvSpPr>
            <a:spLocks noGrp="1"/>
          </p:cNvSpPr>
          <p:nvPr>
            <p:ph type="title"/>
          </p:nvPr>
        </p:nvSpPr>
        <p:spPr>
          <a:xfrm>
            <a:off x="1885156" y="362746"/>
            <a:ext cx="8421688" cy="823912"/>
          </a:xfrm>
        </p:spPr>
        <p:txBody>
          <a:bodyPr>
            <a:normAutofit/>
          </a:bodyPr>
          <a:lstStyle/>
          <a:p>
            <a:r>
              <a:rPr lang="en-US" dirty="0"/>
              <a:t>A Final Note on KB Agents</a:t>
            </a:r>
          </a:p>
        </p:txBody>
      </p:sp>
      <p:sp>
        <p:nvSpPr>
          <p:cNvPr id="10" name="Footer Placeholder 9">
            <a:extLst>
              <a:ext uri="{FF2B5EF4-FFF2-40B4-BE49-F238E27FC236}">
                <a16:creationId xmlns:a16="http://schemas.microsoft.com/office/drawing/2014/main" id="{1862EEEC-EB29-C503-96CD-CA4097562534}"/>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EFA3CF1F-CECA-A997-A8A3-3F080C38155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4" name="Content Placeholder 3">
            <a:extLst>
              <a:ext uri="{FF2B5EF4-FFF2-40B4-BE49-F238E27FC236}">
                <a16:creationId xmlns:a16="http://schemas.microsoft.com/office/drawing/2014/main" id="{DB1450E4-B439-F69C-687E-8878B4CE833D}"/>
              </a:ext>
            </a:extLst>
          </p:cNvPr>
          <p:cNvSpPr>
            <a:spLocks noGrp="1"/>
          </p:cNvSpPr>
          <p:nvPr>
            <p:ph sz="half" idx="2"/>
          </p:nvPr>
        </p:nvSpPr>
        <p:spPr>
          <a:xfrm>
            <a:off x="1519766" y="1536834"/>
            <a:ext cx="9152467" cy="4469340"/>
          </a:xfrm>
        </p:spPr>
        <p:txBody>
          <a:bodyPr>
            <a:normAutofit/>
          </a:bodyPr>
          <a:lstStyle/>
          <a:p>
            <a:pPr marL="285750" indent="-285750">
              <a:buFont typeface="Arial" panose="020B0604020202020204" pitchFamily="34" charset="0"/>
              <a:buChar char="•"/>
            </a:pPr>
            <a:r>
              <a:rPr lang="en-US" sz="2800" dirty="0"/>
              <a:t>An issues to consider is </a:t>
            </a:r>
            <a:r>
              <a:rPr lang="en-US" sz="2800" b="1" dirty="0"/>
              <a:t>grounding</a:t>
            </a:r>
            <a:r>
              <a:rPr lang="en-US" sz="2800" dirty="0"/>
              <a:t>.</a:t>
            </a:r>
          </a:p>
          <a:p>
            <a:pPr marL="285750" indent="-285750">
              <a:buFont typeface="Arial" panose="020B0604020202020204" pitchFamily="34" charset="0"/>
              <a:buChar char="•"/>
            </a:pPr>
            <a:r>
              <a:rPr lang="en-US" sz="2800" b="1" dirty="0"/>
              <a:t>Grounding </a:t>
            </a:r>
            <a:r>
              <a:rPr lang="en-US" sz="2800" dirty="0"/>
              <a:t>is the connection between logical reasoning processes and the real environment in which the agent exists.</a:t>
            </a:r>
          </a:p>
          <a:p>
            <a:pPr marL="285750" indent="-285750">
              <a:buFont typeface="Arial" panose="020B0604020202020204" pitchFamily="34" charset="0"/>
              <a:buChar char="•"/>
            </a:pPr>
            <a:r>
              <a:rPr lang="en-US" sz="2800" dirty="0"/>
              <a:t>Simply: How do we know that KB is true in the real world?</a:t>
            </a:r>
          </a:p>
          <a:p>
            <a:pPr marL="285750" indent="-285750">
              <a:buFont typeface="Arial" panose="020B0604020202020204" pitchFamily="34" charset="0"/>
              <a:buChar char="•"/>
            </a:pPr>
            <a:r>
              <a:rPr lang="en-US" sz="2800" dirty="0"/>
              <a:t>The answer depends on the validity of the sensors and the process of translating perception the KB agent’s KRL.</a:t>
            </a:r>
          </a:p>
        </p:txBody>
      </p:sp>
    </p:spTree>
    <p:extLst>
      <p:ext uri="{BB962C8B-B14F-4D97-AF65-F5344CB8AC3E}">
        <p14:creationId xmlns:p14="http://schemas.microsoft.com/office/powerpoint/2010/main" val="1548129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CE90-7BB2-1E9F-C2BF-C95731F915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ACBDF9-296C-356F-5D50-D380A96850CE}"/>
              </a:ext>
            </a:extLst>
          </p:cNvPr>
          <p:cNvSpPr>
            <a:spLocks noGrp="1"/>
          </p:cNvSpPr>
          <p:nvPr>
            <p:ph type="title"/>
          </p:nvPr>
        </p:nvSpPr>
        <p:spPr>
          <a:xfrm>
            <a:off x="838200" y="260467"/>
            <a:ext cx="10515600" cy="939568"/>
          </a:xfrm>
        </p:spPr>
        <p:txBody>
          <a:bodyPr/>
          <a:lstStyle/>
          <a:p>
            <a:r>
              <a:rPr lang="en-US" dirty="0"/>
              <a:t>A Final Note on KB Agents</a:t>
            </a:r>
          </a:p>
        </p:txBody>
      </p:sp>
      <p:sp>
        <p:nvSpPr>
          <p:cNvPr id="7" name="Footer Placeholder 6">
            <a:extLst>
              <a:ext uri="{FF2B5EF4-FFF2-40B4-BE49-F238E27FC236}">
                <a16:creationId xmlns:a16="http://schemas.microsoft.com/office/drawing/2014/main" id="{F6E395E3-1C56-82EF-74B8-A6E285ED8AF7}"/>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6A6B7B84-A151-1FBB-C4E9-F54277D24C9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4" name="Content Placeholder 3">
            <a:extLst>
              <a:ext uri="{FF2B5EF4-FFF2-40B4-BE49-F238E27FC236}">
                <a16:creationId xmlns:a16="http://schemas.microsoft.com/office/drawing/2014/main" id="{32F21276-D24B-949F-BF1B-DE5137969E9B}"/>
              </a:ext>
            </a:extLst>
          </p:cNvPr>
          <p:cNvSpPr txBox="1">
            <a:spLocks/>
          </p:cNvSpPr>
          <p:nvPr/>
        </p:nvSpPr>
        <p:spPr>
          <a:xfrm>
            <a:off x="1885156" y="1715763"/>
            <a:ext cx="8421688" cy="41248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3200" dirty="0"/>
          </a:p>
        </p:txBody>
      </p:sp>
      <p:sp>
        <p:nvSpPr>
          <p:cNvPr id="2" name="Content Placeholder 3">
            <a:extLst>
              <a:ext uri="{FF2B5EF4-FFF2-40B4-BE49-F238E27FC236}">
                <a16:creationId xmlns:a16="http://schemas.microsoft.com/office/drawing/2014/main" id="{B4F160B4-063B-A6A4-0913-587549905B78}"/>
              </a:ext>
            </a:extLst>
          </p:cNvPr>
          <p:cNvSpPr txBox="1">
            <a:spLocks/>
          </p:cNvSpPr>
          <p:nvPr/>
        </p:nvSpPr>
        <p:spPr>
          <a:xfrm>
            <a:off x="1885156" y="1245979"/>
            <a:ext cx="8421688" cy="9395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t>Even with perfect sensors and translation, a problem arises when a KB is </a:t>
            </a:r>
            <a:r>
              <a:rPr lang="en-US" b="1" dirty="0"/>
              <a:t>learning</a:t>
            </a:r>
            <a:r>
              <a:rPr lang="en-US" dirty="0"/>
              <a:t>.</a:t>
            </a:r>
          </a:p>
        </p:txBody>
      </p:sp>
      <p:grpSp>
        <p:nvGrpSpPr>
          <p:cNvPr id="35" name="Group 34">
            <a:extLst>
              <a:ext uri="{FF2B5EF4-FFF2-40B4-BE49-F238E27FC236}">
                <a16:creationId xmlns:a16="http://schemas.microsoft.com/office/drawing/2014/main" id="{E812836A-F255-F8DA-90C7-D4EE1DDE2C3F}"/>
              </a:ext>
            </a:extLst>
          </p:cNvPr>
          <p:cNvGrpSpPr/>
          <p:nvPr/>
        </p:nvGrpSpPr>
        <p:grpSpPr>
          <a:xfrm>
            <a:off x="2552399" y="2908368"/>
            <a:ext cx="3019105" cy="2925214"/>
            <a:chOff x="1885156" y="2701275"/>
            <a:chExt cx="3019105" cy="2925214"/>
          </a:xfrm>
        </p:grpSpPr>
        <p:pic>
          <p:nvPicPr>
            <p:cNvPr id="6" name="Graphic 5" descr="Robot outline">
              <a:extLst>
                <a:ext uri="{FF2B5EF4-FFF2-40B4-BE49-F238E27FC236}">
                  <a16:creationId xmlns:a16="http://schemas.microsoft.com/office/drawing/2014/main" id="{C74DB041-77C4-2E16-075C-CDE7889F4A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5156" y="4345536"/>
              <a:ext cx="1280953" cy="1280953"/>
            </a:xfrm>
            <a:prstGeom prst="rect">
              <a:avLst/>
            </a:prstGeom>
          </p:spPr>
        </p:pic>
        <p:pic>
          <p:nvPicPr>
            <p:cNvPr id="12" name="Graphic 11" descr="Dim (Medium Sun) outline">
              <a:extLst>
                <a:ext uri="{FF2B5EF4-FFF2-40B4-BE49-F238E27FC236}">
                  <a16:creationId xmlns:a16="http://schemas.microsoft.com/office/drawing/2014/main" id="{AE796B09-84BE-75FA-2E11-E50130748F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8432" y="2701275"/>
              <a:ext cx="914400" cy="914400"/>
            </a:xfrm>
            <a:prstGeom prst="rect">
              <a:avLst/>
            </a:prstGeom>
          </p:spPr>
        </p:pic>
        <p:pic>
          <p:nvPicPr>
            <p:cNvPr id="13" name="Graphic 12" descr="Robot outline">
              <a:extLst>
                <a:ext uri="{FF2B5EF4-FFF2-40B4-BE49-F238E27FC236}">
                  <a16:creationId xmlns:a16="http://schemas.microsoft.com/office/drawing/2014/main" id="{467FF55D-0360-D884-7B9E-50C9E03F26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3308" y="4345535"/>
              <a:ext cx="1280953" cy="1280953"/>
            </a:xfrm>
            <a:prstGeom prst="rect">
              <a:avLst/>
            </a:prstGeom>
          </p:spPr>
        </p:pic>
        <p:pic>
          <p:nvPicPr>
            <p:cNvPr id="17" name="Graphic 16" descr="Full Moon with solid fill">
              <a:extLst>
                <a:ext uri="{FF2B5EF4-FFF2-40B4-BE49-F238E27FC236}">
                  <a16:creationId xmlns:a16="http://schemas.microsoft.com/office/drawing/2014/main" id="{C915ED53-026B-982F-A47A-D664171666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7923" y="2701275"/>
              <a:ext cx="914400" cy="914400"/>
            </a:xfrm>
            <a:prstGeom prst="rect">
              <a:avLst/>
            </a:prstGeom>
          </p:spPr>
        </p:pic>
        <p:cxnSp>
          <p:nvCxnSpPr>
            <p:cNvPr id="19" name="Straight Arrow Connector 18">
              <a:extLst>
                <a:ext uri="{FF2B5EF4-FFF2-40B4-BE49-F238E27FC236}">
                  <a16:creationId xmlns:a16="http://schemas.microsoft.com/office/drawing/2014/main" id="{213EF4CB-833D-0CA5-851F-A6883C094806}"/>
                </a:ext>
              </a:extLst>
            </p:cNvPr>
            <p:cNvCxnSpPr>
              <a:cxnSpLocks/>
              <a:stCxn id="6" idx="0"/>
            </p:cNvCxnSpPr>
            <p:nvPr/>
          </p:nvCxnSpPr>
          <p:spPr>
            <a:xfrm flipH="1" flipV="1">
              <a:off x="2525632" y="3615675"/>
              <a:ext cx="1" cy="729861"/>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73676F-B239-038F-3048-29DD2D774A00}"/>
                </a:ext>
              </a:extLst>
            </p:cNvPr>
            <p:cNvCxnSpPr>
              <a:cxnSpLocks/>
            </p:cNvCxnSpPr>
            <p:nvPr/>
          </p:nvCxnSpPr>
          <p:spPr>
            <a:xfrm flipH="1" flipV="1">
              <a:off x="4263783" y="3615673"/>
              <a:ext cx="1" cy="729861"/>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FC64534-DA95-3EEC-376F-9FEAB4AA7904}"/>
              </a:ext>
            </a:extLst>
          </p:cNvPr>
          <p:cNvGrpSpPr/>
          <p:nvPr/>
        </p:nvGrpSpPr>
        <p:grpSpPr>
          <a:xfrm>
            <a:off x="7365541" y="2622837"/>
            <a:ext cx="2274059" cy="3211557"/>
            <a:chOff x="6023274" y="2414931"/>
            <a:chExt cx="2274059" cy="3211557"/>
          </a:xfrm>
        </p:grpSpPr>
        <p:pic>
          <p:nvPicPr>
            <p:cNvPr id="27" name="Graphic 26" descr="Robot outline">
              <a:extLst>
                <a:ext uri="{FF2B5EF4-FFF2-40B4-BE49-F238E27FC236}">
                  <a16:creationId xmlns:a16="http://schemas.microsoft.com/office/drawing/2014/main" id="{83097FA3-ED4D-0654-7D9D-B631A86584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9861" y="4345535"/>
              <a:ext cx="1280953" cy="1280953"/>
            </a:xfrm>
            <a:prstGeom prst="rect">
              <a:avLst/>
            </a:prstGeom>
          </p:spPr>
        </p:pic>
        <p:pic>
          <p:nvPicPr>
            <p:cNvPr id="29" name="Picture 28" descr="Sun's corona during an eclipse">
              <a:extLst>
                <a:ext uri="{FF2B5EF4-FFF2-40B4-BE49-F238E27FC236}">
                  <a16:creationId xmlns:a16="http://schemas.microsoft.com/office/drawing/2014/main" id="{D9CAAE6A-1487-0F02-F8B1-E5866F9B2791}"/>
                </a:ext>
              </a:extLst>
            </p:cNvPr>
            <p:cNvPicPr>
              <a:picLocks noChangeAspect="1"/>
            </p:cNvPicPr>
            <p:nvPr/>
          </p:nvPicPr>
          <p:blipFill>
            <a:blip r:embed="rId9"/>
            <a:stretch>
              <a:fillRect/>
            </a:stretch>
          </p:blipFill>
          <p:spPr>
            <a:xfrm>
              <a:off x="6023274" y="2414931"/>
              <a:ext cx="2214128" cy="1478968"/>
            </a:xfrm>
            <a:prstGeom prst="rect">
              <a:avLst/>
            </a:prstGeom>
          </p:spPr>
        </p:pic>
        <p:cxnSp>
          <p:nvCxnSpPr>
            <p:cNvPr id="30" name="Straight Arrow Connector 29">
              <a:extLst>
                <a:ext uri="{FF2B5EF4-FFF2-40B4-BE49-F238E27FC236}">
                  <a16:creationId xmlns:a16="http://schemas.microsoft.com/office/drawing/2014/main" id="{75F24D74-D2EA-A730-2374-325B24ED1C90}"/>
                </a:ext>
              </a:extLst>
            </p:cNvPr>
            <p:cNvCxnSpPr>
              <a:cxnSpLocks/>
              <a:stCxn id="27" idx="0"/>
            </p:cNvCxnSpPr>
            <p:nvPr/>
          </p:nvCxnSpPr>
          <p:spPr>
            <a:xfrm flipV="1">
              <a:off x="7130338" y="3980603"/>
              <a:ext cx="0" cy="364932"/>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CDE9567-F935-4490-D58B-E086FC2131E1}"/>
                </a:ext>
              </a:extLst>
            </p:cNvPr>
            <p:cNvSpPr txBox="1"/>
            <p:nvPr/>
          </p:nvSpPr>
          <p:spPr>
            <a:xfrm>
              <a:off x="7770814" y="4836067"/>
              <a:ext cx="526519" cy="369332"/>
            </a:xfrm>
            <a:prstGeom prst="rect">
              <a:avLst/>
            </a:prstGeom>
            <a:noFill/>
          </p:spPr>
          <p:txBody>
            <a:bodyPr wrap="square" rtlCol="0" anchor="ctr">
              <a:spAutoFit/>
            </a:bodyPr>
            <a:lstStyle/>
            <a:p>
              <a:r>
                <a:rPr lang="en-US" dirty="0"/>
                <a:t>???</a:t>
              </a:r>
            </a:p>
          </p:txBody>
        </p:sp>
      </p:grpSp>
      <p:cxnSp>
        <p:nvCxnSpPr>
          <p:cNvPr id="38" name="Straight Arrow Connector 37">
            <a:extLst>
              <a:ext uri="{FF2B5EF4-FFF2-40B4-BE49-F238E27FC236}">
                <a16:creationId xmlns:a16="http://schemas.microsoft.com/office/drawing/2014/main" id="{FD1BC6BE-5AEF-B941-48F4-7796069F81A8}"/>
              </a:ext>
            </a:extLst>
          </p:cNvPr>
          <p:cNvCxnSpPr>
            <a:cxnSpLocks/>
          </p:cNvCxnSpPr>
          <p:nvPr/>
        </p:nvCxnSpPr>
        <p:spPr>
          <a:xfrm>
            <a:off x="5730779" y="4303177"/>
            <a:ext cx="140546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2921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6"/>
            <a:ext cx="2895600" cy="763750"/>
          </a:xfrm>
        </p:spPr>
        <p:txBody>
          <a:bodyPr>
            <a:normAutofit/>
          </a:bodyPr>
          <a:lstStyle/>
          <a:p>
            <a:r>
              <a:rPr lang="en-US" sz="2400" dirty="0"/>
              <a:t>Outline</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088197"/>
            <a:ext cx="2895600" cy="3964150"/>
          </a:xfrm>
        </p:spPr>
        <p:txBody>
          <a:bodyPr>
            <a:normAutofit/>
          </a:bodyPr>
          <a:lstStyle/>
          <a:p>
            <a:pPr marL="285750" indent="-285750">
              <a:buFont typeface="Arial" panose="020B0604020202020204" pitchFamily="34" charset="0"/>
              <a:buChar char="•"/>
            </a:pPr>
            <a:r>
              <a:rPr lang="en-US" dirty="0"/>
              <a:t>Knowledge-based agents</a:t>
            </a:r>
          </a:p>
          <a:p>
            <a:pPr marL="285750" indent="-285750">
              <a:buFont typeface="Arial" panose="020B0604020202020204" pitchFamily="34" charset="0"/>
              <a:buChar char="•"/>
            </a:pPr>
            <a:r>
              <a:rPr lang="en-US" dirty="0"/>
              <a:t>Logic</a:t>
            </a:r>
          </a:p>
          <a:p>
            <a:pPr marL="285750" indent="-285750">
              <a:buFont typeface="Arial" panose="020B0604020202020204" pitchFamily="34" charset="0"/>
              <a:buChar char="•"/>
            </a:pPr>
            <a:r>
              <a:rPr lang="en-US" dirty="0"/>
              <a:t>Propositional logic</a:t>
            </a:r>
          </a:p>
          <a:p>
            <a:pPr marL="285750" indent="-285750">
              <a:buFont typeface="Arial" panose="020B0604020202020204" pitchFamily="34" charset="0"/>
              <a:buChar char="•"/>
            </a:pPr>
            <a:r>
              <a:rPr lang="en-US" dirty="0"/>
              <a:t>Entailment concepts &amp; inference rules</a:t>
            </a:r>
          </a:p>
          <a:p>
            <a:pPr marL="285750" indent="-285750">
              <a:buFont typeface="Arial" panose="020B0604020202020204" pitchFamily="34" charset="0"/>
              <a:buChar char="•"/>
            </a:pPr>
            <a:r>
              <a:rPr lang="en-US" dirty="0"/>
              <a:t>Advanced inference algorithms</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Artificial Intelligence</a:t>
            </a:r>
          </a:p>
          <a:p>
            <a:r>
              <a:rPr lang="en-US" dirty="0"/>
              <a:t>Logical Agents</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4BE13-CEF8-C0CA-B31D-BC1D7011B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28BE3C-A108-E68A-349F-C68618523E70}"/>
              </a:ext>
            </a:extLst>
          </p:cNvPr>
          <p:cNvSpPr>
            <a:spLocks noGrp="1"/>
          </p:cNvSpPr>
          <p:nvPr>
            <p:ph type="ctrTitle"/>
          </p:nvPr>
        </p:nvSpPr>
        <p:spPr>
          <a:xfrm>
            <a:off x="6991350" y="2148840"/>
            <a:ext cx="4179570" cy="1715531"/>
          </a:xfrm>
        </p:spPr>
        <p:txBody>
          <a:bodyPr/>
          <a:lstStyle/>
          <a:p>
            <a:r>
              <a:rPr lang="en-US" dirty="0"/>
              <a:t>Propositional Logic</a:t>
            </a:r>
          </a:p>
        </p:txBody>
      </p:sp>
      <p:sp>
        <p:nvSpPr>
          <p:cNvPr id="3" name="Subtitle 2">
            <a:extLst>
              <a:ext uri="{FF2B5EF4-FFF2-40B4-BE49-F238E27FC236}">
                <a16:creationId xmlns:a16="http://schemas.microsoft.com/office/drawing/2014/main" id="{4F442667-E6AA-BFA1-9D18-B22D10E32EC6}"/>
              </a:ext>
            </a:extLst>
          </p:cNvPr>
          <p:cNvSpPr>
            <a:spLocks noGrp="1"/>
          </p:cNvSpPr>
          <p:nvPr>
            <p:ph type="subTitle" idx="1"/>
          </p:nvPr>
        </p:nvSpPr>
        <p:spPr>
          <a:xfrm>
            <a:off x="6991350" y="3962003"/>
            <a:ext cx="4179570" cy="365125"/>
          </a:xfrm>
        </p:spPr>
        <p:txBody>
          <a:bodyPr/>
          <a:lstStyle/>
          <a:p>
            <a:r>
              <a:rPr lang="en-US" dirty="0"/>
              <a:t>Thinking with Applied Discrete Mathematics</a:t>
            </a:r>
          </a:p>
        </p:txBody>
      </p:sp>
    </p:spTree>
    <p:extLst>
      <p:ext uri="{BB962C8B-B14F-4D97-AF65-F5344CB8AC3E}">
        <p14:creationId xmlns:p14="http://schemas.microsoft.com/office/powerpoint/2010/main" val="2129418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2DF3-FE3A-C6D9-54BB-922FB5BB6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17A36-02CA-CE35-FBFE-392D4D830C33}"/>
              </a:ext>
            </a:extLst>
          </p:cNvPr>
          <p:cNvSpPr>
            <a:spLocks noGrp="1"/>
          </p:cNvSpPr>
          <p:nvPr>
            <p:ph type="title"/>
          </p:nvPr>
        </p:nvSpPr>
        <p:spPr>
          <a:xfrm>
            <a:off x="1885156" y="501650"/>
            <a:ext cx="8421688" cy="823912"/>
          </a:xfrm>
        </p:spPr>
        <p:txBody>
          <a:bodyPr>
            <a:normAutofit/>
          </a:bodyPr>
          <a:lstStyle/>
          <a:p>
            <a:r>
              <a:rPr lang="en-US" dirty="0"/>
              <a:t>Introduction to Propositional Logic</a:t>
            </a:r>
          </a:p>
        </p:txBody>
      </p:sp>
      <p:sp>
        <p:nvSpPr>
          <p:cNvPr id="10" name="Footer Placeholder 9">
            <a:extLst>
              <a:ext uri="{FF2B5EF4-FFF2-40B4-BE49-F238E27FC236}">
                <a16:creationId xmlns:a16="http://schemas.microsoft.com/office/drawing/2014/main" id="{A5C141C2-722A-C4E6-A705-4DAD8E0D6AB7}"/>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E76A6B38-2788-6346-D764-69DE42C551B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4" name="Content Placeholder 3">
            <a:extLst>
              <a:ext uri="{FF2B5EF4-FFF2-40B4-BE49-F238E27FC236}">
                <a16:creationId xmlns:a16="http://schemas.microsoft.com/office/drawing/2014/main" id="{18DDCB50-18F0-8BA6-F14F-1F2EFDB9833F}"/>
              </a:ext>
            </a:extLst>
          </p:cNvPr>
          <p:cNvSpPr>
            <a:spLocks noGrp="1"/>
          </p:cNvSpPr>
          <p:nvPr>
            <p:ph sz="half" idx="2"/>
          </p:nvPr>
        </p:nvSpPr>
        <p:spPr>
          <a:xfrm>
            <a:off x="1646766" y="1516856"/>
            <a:ext cx="8898467" cy="4648199"/>
          </a:xfrm>
        </p:spPr>
        <p:txBody>
          <a:bodyPr>
            <a:normAutofit/>
          </a:bodyPr>
          <a:lstStyle/>
          <a:p>
            <a:pPr marL="285750" indent="-285750">
              <a:buFont typeface="Arial" panose="020B0604020202020204" pitchFamily="34" charset="0"/>
              <a:buChar char="•"/>
            </a:pPr>
            <a:r>
              <a:rPr lang="en-US" sz="2800" b="1" dirty="0"/>
              <a:t>Propositional logic </a:t>
            </a:r>
            <a:r>
              <a:rPr lang="en-US" sz="2800" dirty="0"/>
              <a:t>is the simplest logic.</a:t>
            </a:r>
          </a:p>
          <a:p>
            <a:pPr marL="285750" indent="-285750">
              <a:buFont typeface="Arial" panose="020B0604020202020204" pitchFamily="34" charset="0"/>
              <a:buChar char="•"/>
            </a:pPr>
            <a:r>
              <a:rPr lang="en-US" sz="2800" dirty="0"/>
              <a:t>Its core unit are </a:t>
            </a:r>
            <a:r>
              <a:rPr lang="en-US" sz="2800" b="1" dirty="0"/>
              <a:t>proposition symbols</a:t>
            </a:r>
            <a:r>
              <a:rPr lang="en-US" sz="2800" dirty="0"/>
              <a:t>.</a:t>
            </a:r>
          </a:p>
          <a:p>
            <a:pPr marL="285750" indent="-285750">
              <a:buFont typeface="Arial" panose="020B0604020202020204" pitchFamily="34" charset="0"/>
              <a:buChar char="•"/>
            </a:pPr>
            <a:r>
              <a:rPr lang="en-US" sz="2800" dirty="0"/>
              <a:t>An </a:t>
            </a:r>
            <a:r>
              <a:rPr lang="en-US" sz="2800" b="1" dirty="0"/>
              <a:t>atomic sentence</a:t>
            </a:r>
            <a:r>
              <a:rPr lang="en-US" sz="2800" dirty="0"/>
              <a:t> is a sentence that contains of a single proposition symbol.</a:t>
            </a:r>
          </a:p>
          <a:p>
            <a:pPr marL="285750" indent="-285750">
              <a:buFont typeface="Arial" panose="020B0604020202020204" pitchFamily="34" charset="0"/>
              <a:buChar char="•"/>
            </a:pPr>
            <a:r>
              <a:rPr lang="en-US" sz="2800" b="1" dirty="0"/>
              <a:t>Complex sentences </a:t>
            </a:r>
            <a:r>
              <a:rPr lang="en-US" sz="2800" dirty="0"/>
              <a:t>are constructed from simpler sentences, using parentheses and operates called </a:t>
            </a:r>
            <a:r>
              <a:rPr lang="en-US" sz="2800" b="1" dirty="0"/>
              <a:t>logical connectives</a:t>
            </a:r>
            <a:r>
              <a:rPr lang="en-US" sz="2800" dirty="0"/>
              <a:t>.</a:t>
            </a:r>
          </a:p>
        </p:txBody>
      </p:sp>
    </p:spTree>
    <p:extLst>
      <p:ext uri="{BB962C8B-B14F-4D97-AF65-F5344CB8AC3E}">
        <p14:creationId xmlns:p14="http://schemas.microsoft.com/office/powerpoint/2010/main" val="447906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07A55-17A9-0692-F2C7-571B26B3BA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7AAE16-F75C-266F-21DD-ABA86719B54F}"/>
              </a:ext>
            </a:extLst>
          </p:cNvPr>
          <p:cNvSpPr>
            <a:spLocks noGrp="1"/>
          </p:cNvSpPr>
          <p:nvPr>
            <p:ph type="title"/>
          </p:nvPr>
        </p:nvSpPr>
        <p:spPr>
          <a:xfrm>
            <a:off x="838200" y="260467"/>
            <a:ext cx="10515600" cy="939568"/>
          </a:xfrm>
        </p:spPr>
        <p:txBody>
          <a:bodyPr/>
          <a:lstStyle/>
          <a:p>
            <a:r>
              <a:rPr lang="en-US" dirty="0"/>
              <a:t>Propositional Logic Syntax</a:t>
            </a:r>
          </a:p>
        </p:txBody>
      </p:sp>
      <p:sp>
        <p:nvSpPr>
          <p:cNvPr id="7" name="Footer Placeholder 6">
            <a:extLst>
              <a:ext uri="{FF2B5EF4-FFF2-40B4-BE49-F238E27FC236}">
                <a16:creationId xmlns:a16="http://schemas.microsoft.com/office/drawing/2014/main" id="{BD532D44-BF17-BB72-2D47-76D505E07DD5}"/>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04643DFC-025B-7EED-0EC1-93D5BBFB78A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4" name="Content Placeholder 3">
            <a:extLst>
              <a:ext uri="{FF2B5EF4-FFF2-40B4-BE49-F238E27FC236}">
                <a16:creationId xmlns:a16="http://schemas.microsoft.com/office/drawing/2014/main" id="{94819CDF-1782-73DD-4EB7-12432E7619D8}"/>
              </a:ext>
            </a:extLst>
          </p:cNvPr>
          <p:cNvSpPr txBox="1">
            <a:spLocks/>
          </p:cNvSpPr>
          <p:nvPr/>
        </p:nvSpPr>
        <p:spPr>
          <a:xfrm>
            <a:off x="1885156" y="1715763"/>
            <a:ext cx="8421688" cy="41248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3200" dirty="0"/>
          </a:p>
        </p:txBody>
      </p:sp>
      <p:grpSp>
        <p:nvGrpSpPr>
          <p:cNvPr id="54" name="Group 53">
            <a:extLst>
              <a:ext uri="{FF2B5EF4-FFF2-40B4-BE49-F238E27FC236}">
                <a16:creationId xmlns:a16="http://schemas.microsoft.com/office/drawing/2014/main" id="{5FB7DADC-BFDD-04AC-169D-EBA8616B3380}"/>
              </a:ext>
            </a:extLst>
          </p:cNvPr>
          <p:cNvGrpSpPr/>
          <p:nvPr/>
        </p:nvGrpSpPr>
        <p:grpSpPr>
          <a:xfrm>
            <a:off x="1324240" y="1562992"/>
            <a:ext cx="9543520" cy="4430400"/>
            <a:chOff x="1343554" y="2288995"/>
            <a:chExt cx="9543520" cy="3979882"/>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ACD158-028F-1823-42F7-EFDA6978CD9E}"/>
                    </a:ext>
                  </a:extLst>
                </p:cNvPr>
                <p:cNvSpPr txBox="1"/>
                <p:nvPr/>
              </p:nvSpPr>
              <p:spPr>
                <a:xfrm>
                  <a:off x="3297239" y="2288995"/>
                  <a:ext cx="3852333" cy="635903"/>
                </a:xfrm>
                <a:prstGeom prst="rect">
                  <a:avLst/>
                </a:prstGeom>
                <a:noFill/>
              </p:spPr>
              <p:txBody>
                <a:bodyPr wrap="square" rtlCol="0">
                  <a:spAutoFit/>
                </a:bodyPr>
                <a:lstStyle/>
                <a:p>
                  <a:pPr algn="ctr"/>
                  <a:r>
                    <a:rPr lang="en-US" sz="2000" b="1" dirty="0"/>
                    <a:t>Complex Sentence</a:t>
                  </a: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oMath>
                    </m:oMathPara>
                  </a14:m>
                  <a:endParaRPr lang="en-US" sz="2000" dirty="0"/>
                </a:p>
              </p:txBody>
            </p:sp>
          </mc:Choice>
          <mc:Fallback>
            <p:sp>
              <p:nvSpPr>
                <p:cNvPr id="5" name="TextBox 4">
                  <a:extLst>
                    <a:ext uri="{FF2B5EF4-FFF2-40B4-BE49-F238E27FC236}">
                      <a16:creationId xmlns:a16="http://schemas.microsoft.com/office/drawing/2014/main" id="{7EACD158-028F-1823-42F7-EFDA6978CD9E}"/>
                    </a:ext>
                  </a:extLst>
                </p:cNvPr>
                <p:cNvSpPr txBox="1">
                  <a:spLocks noRot="1" noChangeAspect="1" noMove="1" noResize="1" noEditPoints="1" noAdjustHandles="1" noChangeArrowheads="1" noChangeShapeType="1" noTextEdit="1"/>
                </p:cNvSpPr>
                <p:nvPr/>
              </p:nvSpPr>
              <p:spPr>
                <a:xfrm>
                  <a:off x="3297239" y="2288995"/>
                  <a:ext cx="3852333" cy="635903"/>
                </a:xfrm>
                <a:prstGeom prst="rect">
                  <a:avLst/>
                </a:prstGeom>
                <a:blipFill>
                  <a:blip r:embed="rId3"/>
                  <a:stretch>
                    <a:fillRect t="-4274" b="-8547"/>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B254B4A5-15F9-BE3A-4E46-AABE4D22034A}"/>
                </a:ext>
              </a:extLst>
            </p:cNvPr>
            <p:cNvCxnSpPr>
              <a:cxnSpLocks/>
              <a:endCxn id="16" idx="0"/>
            </p:cNvCxnSpPr>
            <p:nvPr/>
          </p:nvCxnSpPr>
          <p:spPr>
            <a:xfrm flipH="1">
              <a:off x="2509838" y="2970208"/>
              <a:ext cx="2170643" cy="369878"/>
            </a:xfrm>
            <a:prstGeom prst="line">
              <a:avLst/>
            </a:prstGeom>
            <a:ln w="19050"/>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7AFC15D1-7A31-5226-0802-35B4728879B8}"/>
                </a:ext>
              </a:extLst>
            </p:cNvPr>
            <p:cNvGrpSpPr/>
            <p:nvPr/>
          </p:nvGrpSpPr>
          <p:grpSpPr>
            <a:xfrm>
              <a:off x="1343554" y="3340087"/>
              <a:ext cx="2332567" cy="1803335"/>
              <a:chOff x="2533649" y="3513724"/>
              <a:chExt cx="2332567" cy="1803335"/>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A85E6E8-5E8F-E553-BA5B-8F0BF00602DB}"/>
                      </a:ext>
                    </a:extLst>
                  </p:cNvPr>
                  <p:cNvSpPr txBox="1"/>
                  <p:nvPr/>
                </p:nvSpPr>
                <p:spPr>
                  <a:xfrm>
                    <a:off x="2595033" y="3513724"/>
                    <a:ext cx="2209800" cy="707886"/>
                  </a:xfrm>
                  <a:prstGeom prst="rect">
                    <a:avLst/>
                  </a:prstGeom>
                  <a:noFill/>
                </p:spPr>
                <p:txBody>
                  <a:bodyPr wrap="square" rtlCol="0">
                    <a:spAutoFit/>
                  </a:bodyPr>
                  <a:lstStyle/>
                  <a:p>
                    <a:pPr algn="ctr"/>
                    <a:r>
                      <a:rPr lang="en-US" sz="2000" b="1" dirty="0"/>
                      <a:t>Atomic Sentence</a:t>
                    </a: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𝐴</m:t>
                          </m:r>
                        </m:oMath>
                      </m:oMathPara>
                    </a14:m>
                    <a:endParaRPr lang="en-US" sz="2000" dirty="0"/>
                  </a:p>
                </p:txBody>
              </p:sp>
            </mc:Choice>
            <mc:Fallback>
              <p:sp>
                <p:nvSpPr>
                  <p:cNvPr id="16" name="TextBox 15">
                    <a:extLst>
                      <a:ext uri="{FF2B5EF4-FFF2-40B4-BE49-F238E27FC236}">
                        <a16:creationId xmlns:a16="http://schemas.microsoft.com/office/drawing/2014/main" id="{DA85E6E8-5E8F-E553-BA5B-8F0BF00602DB}"/>
                      </a:ext>
                    </a:extLst>
                  </p:cNvPr>
                  <p:cNvSpPr txBox="1">
                    <a:spLocks noRot="1" noChangeAspect="1" noMove="1" noResize="1" noEditPoints="1" noAdjustHandles="1" noChangeArrowheads="1" noChangeShapeType="1" noTextEdit="1"/>
                  </p:cNvSpPr>
                  <p:nvPr/>
                </p:nvSpPr>
                <p:spPr>
                  <a:xfrm>
                    <a:off x="2595033" y="3513724"/>
                    <a:ext cx="2209800" cy="707886"/>
                  </a:xfrm>
                  <a:prstGeom prst="rect">
                    <a:avLst/>
                  </a:prstGeom>
                  <a:blipFill>
                    <a:blip r:embed="rId4"/>
                    <a:stretch>
                      <a:fillRect t="-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28901E8-41B0-98B9-D9FA-1058BBF72BE5}"/>
                      </a:ext>
                    </a:extLst>
                  </p:cNvPr>
                  <p:cNvSpPr txBox="1"/>
                  <p:nvPr/>
                </p:nvSpPr>
                <p:spPr>
                  <a:xfrm>
                    <a:off x="2533649" y="4609173"/>
                    <a:ext cx="2332567" cy="707886"/>
                  </a:xfrm>
                  <a:prstGeom prst="rect">
                    <a:avLst/>
                  </a:prstGeom>
                  <a:noFill/>
                </p:spPr>
                <p:txBody>
                  <a:bodyPr wrap="square" rtlCol="0">
                    <a:spAutoFit/>
                  </a:bodyPr>
                  <a:lstStyle/>
                  <a:p>
                    <a:pPr algn="ctr"/>
                    <a:r>
                      <a:rPr lang="en-US" sz="2000" b="1" dirty="0"/>
                      <a:t>Proposition Symbol</a:t>
                    </a: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𝐴</m:t>
                          </m:r>
                        </m:oMath>
                      </m:oMathPara>
                    </a14:m>
                    <a:endParaRPr lang="en-US" sz="2000" dirty="0"/>
                  </a:p>
                </p:txBody>
              </p:sp>
            </mc:Choice>
            <mc:Fallback>
              <p:sp>
                <p:nvSpPr>
                  <p:cNvPr id="21" name="TextBox 20">
                    <a:extLst>
                      <a:ext uri="{FF2B5EF4-FFF2-40B4-BE49-F238E27FC236}">
                        <a16:creationId xmlns:a16="http://schemas.microsoft.com/office/drawing/2014/main" id="{728901E8-41B0-98B9-D9FA-1058BBF72BE5}"/>
                      </a:ext>
                    </a:extLst>
                  </p:cNvPr>
                  <p:cNvSpPr txBox="1">
                    <a:spLocks noRot="1" noChangeAspect="1" noMove="1" noResize="1" noEditPoints="1" noAdjustHandles="1" noChangeArrowheads="1" noChangeShapeType="1" noTextEdit="1"/>
                  </p:cNvSpPr>
                  <p:nvPr/>
                </p:nvSpPr>
                <p:spPr>
                  <a:xfrm>
                    <a:off x="2533649" y="4609173"/>
                    <a:ext cx="2332567" cy="707886"/>
                  </a:xfrm>
                  <a:prstGeom prst="rect">
                    <a:avLst/>
                  </a:prstGeom>
                  <a:blipFill>
                    <a:blip r:embed="rId5"/>
                    <a:stretch>
                      <a:fillRect l="-2611" t="-3846" r="-2872"/>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16ED00D-9587-EA4E-4F09-A3B598BBE27B}"/>
                  </a:ext>
                </a:extLst>
              </p:cNvPr>
              <p:cNvCxnSpPr>
                <a:cxnSpLocks/>
                <a:stCxn id="16" idx="2"/>
                <a:endCxn id="21" idx="0"/>
              </p:cNvCxnSpPr>
              <p:nvPr/>
            </p:nvCxnSpPr>
            <p:spPr>
              <a:xfrm>
                <a:off x="3699933" y="4221610"/>
                <a:ext cx="0" cy="387562"/>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717B7DE-B2A7-6599-0E66-6624723E8333}"/>
                    </a:ext>
                  </a:extLst>
                </p:cNvPr>
                <p:cNvSpPr txBox="1"/>
                <p:nvPr/>
              </p:nvSpPr>
              <p:spPr>
                <a:xfrm>
                  <a:off x="3792541" y="3340087"/>
                  <a:ext cx="2273297" cy="707886"/>
                </a:xfrm>
                <a:prstGeom prst="rect">
                  <a:avLst/>
                </a:prstGeom>
                <a:noFill/>
              </p:spPr>
              <p:txBody>
                <a:bodyPr wrap="square" rtlCol="0">
                  <a:spAutoFit/>
                </a:bodyPr>
                <a:lstStyle/>
                <a:p>
                  <a:pPr algn="ctr"/>
                  <a:r>
                    <a:rPr lang="en-US" sz="2000" b="1" dirty="0"/>
                    <a:t>Logical Connective</a:t>
                  </a: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dirty="0"/>
                </a:p>
              </p:txBody>
            </p:sp>
          </mc:Choice>
          <mc:Fallback>
            <p:sp>
              <p:nvSpPr>
                <p:cNvPr id="18" name="TextBox 17">
                  <a:extLst>
                    <a:ext uri="{FF2B5EF4-FFF2-40B4-BE49-F238E27FC236}">
                      <a16:creationId xmlns:a16="http://schemas.microsoft.com/office/drawing/2014/main" id="{8717B7DE-B2A7-6599-0E66-6624723E8333}"/>
                    </a:ext>
                  </a:extLst>
                </p:cNvPr>
                <p:cNvSpPr txBox="1">
                  <a:spLocks noRot="1" noChangeAspect="1" noMove="1" noResize="1" noEditPoints="1" noAdjustHandles="1" noChangeArrowheads="1" noChangeShapeType="1" noTextEdit="1"/>
                </p:cNvSpPr>
                <p:nvPr/>
              </p:nvSpPr>
              <p:spPr>
                <a:xfrm>
                  <a:off x="3792541" y="3340087"/>
                  <a:ext cx="2273297" cy="707886"/>
                </a:xfrm>
                <a:prstGeom prst="rect">
                  <a:avLst/>
                </a:prstGeom>
                <a:blipFill>
                  <a:blip r:embed="rId6"/>
                  <a:stretch>
                    <a:fillRect l="-2681" t="-3846" r="-2949"/>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15936B97-48C5-DCBA-D53E-41AAC1B88ED4}"/>
                </a:ext>
              </a:extLst>
            </p:cNvPr>
            <p:cNvCxnSpPr>
              <a:cxnSpLocks/>
              <a:endCxn id="18" idx="0"/>
            </p:cNvCxnSpPr>
            <p:nvPr/>
          </p:nvCxnSpPr>
          <p:spPr>
            <a:xfrm>
              <a:off x="4929189" y="2970208"/>
              <a:ext cx="1" cy="369878"/>
            </a:xfrm>
            <a:prstGeom prst="line">
              <a:avLst/>
            </a:prstGeom>
            <a:ln w="1905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8E8BE2EF-D320-45EC-42D5-D107C2F0910E}"/>
                </a:ext>
              </a:extLst>
            </p:cNvPr>
            <p:cNvGrpSpPr/>
            <p:nvPr/>
          </p:nvGrpSpPr>
          <p:grpSpPr>
            <a:xfrm>
              <a:off x="6243641" y="3340087"/>
              <a:ext cx="2396064" cy="1803335"/>
              <a:chOff x="2533649" y="3513724"/>
              <a:chExt cx="2396064" cy="1803335"/>
            </a:xfrm>
          </p:grpSpPr>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8F6C0E6-AD5A-DCD0-C7F7-65023110C968}"/>
                      </a:ext>
                    </a:extLst>
                  </p:cNvPr>
                  <p:cNvSpPr txBox="1"/>
                  <p:nvPr/>
                </p:nvSpPr>
                <p:spPr>
                  <a:xfrm>
                    <a:off x="2595032" y="3513724"/>
                    <a:ext cx="2271177" cy="707886"/>
                  </a:xfrm>
                  <a:prstGeom prst="rect">
                    <a:avLst/>
                  </a:prstGeom>
                  <a:noFill/>
                </p:spPr>
                <p:txBody>
                  <a:bodyPr wrap="square" rtlCol="0">
                    <a:spAutoFit/>
                  </a:bodyPr>
                  <a:lstStyle/>
                  <a:p>
                    <a:pPr algn="ctr"/>
                    <a:r>
                      <a:rPr lang="en-US" sz="2000" b="1" dirty="0"/>
                      <a:t>Complex Sentence</a:t>
                    </a: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p:sp>
                <p:nvSpPr>
                  <p:cNvPr id="25" name="TextBox 24">
                    <a:extLst>
                      <a:ext uri="{FF2B5EF4-FFF2-40B4-BE49-F238E27FC236}">
                        <a16:creationId xmlns:a16="http://schemas.microsoft.com/office/drawing/2014/main" id="{F8F6C0E6-AD5A-DCD0-C7F7-65023110C968}"/>
                      </a:ext>
                    </a:extLst>
                  </p:cNvPr>
                  <p:cNvSpPr txBox="1">
                    <a:spLocks noRot="1" noChangeAspect="1" noMove="1" noResize="1" noEditPoints="1" noAdjustHandles="1" noChangeArrowheads="1" noChangeShapeType="1" noTextEdit="1"/>
                  </p:cNvSpPr>
                  <p:nvPr/>
                </p:nvSpPr>
                <p:spPr>
                  <a:xfrm>
                    <a:off x="2595032" y="3513724"/>
                    <a:ext cx="2271177" cy="707886"/>
                  </a:xfrm>
                  <a:prstGeom prst="rect">
                    <a:avLst/>
                  </a:prstGeom>
                  <a:blipFill>
                    <a:blip r:embed="rId7"/>
                    <a:stretch>
                      <a:fillRect l="-1609" t="-3846" r="-1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BC07670-B914-EE81-DD61-266B68DE044B}"/>
                      </a:ext>
                    </a:extLst>
                  </p:cNvPr>
                  <p:cNvSpPr txBox="1"/>
                  <p:nvPr/>
                </p:nvSpPr>
                <p:spPr>
                  <a:xfrm>
                    <a:off x="2533649" y="4609173"/>
                    <a:ext cx="2396064" cy="707886"/>
                  </a:xfrm>
                  <a:prstGeom prst="rect">
                    <a:avLst/>
                  </a:prstGeom>
                  <a:noFill/>
                </p:spPr>
                <p:txBody>
                  <a:bodyPr wrap="square" rtlCol="0">
                    <a:spAutoFit/>
                  </a:bodyPr>
                  <a:lstStyle/>
                  <a:p>
                    <a:pPr algn="ctr"/>
                    <a:r>
                      <a:rPr lang="en-US" sz="2000" b="1" dirty="0"/>
                      <a:t>Logical Connective</a:t>
                    </a: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oMath>
                      </m:oMathPara>
                    </a14:m>
                    <a:endParaRPr lang="en-US" sz="2000" dirty="0"/>
                  </a:p>
                </p:txBody>
              </p:sp>
            </mc:Choice>
            <mc:Fallback>
              <p:sp>
                <p:nvSpPr>
                  <p:cNvPr id="26" name="TextBox 25">
                    <a:extLst>
                      <a:ext uri="{FF2B5EF4-FFF2-40B4-BE49-F238E27FC236}">
                        <a16:creationId xmlns:a16="http://schemas.microsoft.com/office/drawing/2014/main" id="{5BC07670-B914-EE81-DD61-266B68DE044B}"/>
                      </a:ext>
                    </a:extLst>
                  </p:cNvPr>
                  <p:cNvSpPr txBox="1">
                    <a:spLocks noRot="1" noChangeAspect="1" noMove="1" noResize="1" noEditPoints="1" noAdjustHandles="1" noChangeArrowheads="1" noChangeShapeType="1" noTextEdit="1"/>
                  </p:cNvSpPr>
                  <p:nvPr/>
                </p:nvSpPr>
                <p:spPr>
                  <a:xfrm>
                    <a:off x="2533649" y="4609173"/>
                    <a:ext cx="2396064" cy="707886"/>
                  </a:xfrm>
                  <a:prstGeom prst="rect">
                    <a:avLst/>
                  </a:prstGeom>
                  <a:blipFill>
                    <a:blip r:embed="rId8"/>
                    <a:stretch>
                      <a:fillRect t="-3846" r="-254"/>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15FD3E4F-526C-5114-13FA-1B82CAE6EBF7}"/>
                  </a:ext>
                </a:extLst>
              </p:cNvPr>
              <p:cNvCxnSpPr>
                <a:cxnSpLocks/>
                <a:stCxn id="25" idx="2"/>
                <a:endCxn id="26" idx="0"/>
              </p:cNvCxnSpPr>
              <p:nvPr/>
            </p:nvCxnSpPr>
            <p:spPr>
              <a:xfrm>
                <a:off x="3730621" y="4221610"/>
                <a:ext cx="1060" cy="387562"/>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28" name="Straight Connector 27">
              <a:extLst>
                <a:ext uri="{FF2B5EF4-FFF2-40B4-BE49-F238E27FC236}">
                  <a16:creationId xmlns:a16="http://schemas.microsoft.com/office/drawing/2014/main" id="{A5E745D8-A74E-7E0A-1C72-8AD9CDB4DF26}"/>
                </a:ext>
              </a:extLst>
            </p:cNvPr>
            <p:cNvCxnSpPr>
              <a:cxnSpLocks/>
              <a:endCxn id="25" idx="0"/>
            </p:cNvCxnSpPr>
            <p:nvPr/>
          </p:nvCxnSpPr>
          <p:spPr>
            <a:xfrm>
              <a:off x="5490106" y="2970208"/>
              <a:ext cx="1950507" cy="369878"/>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42A24DC-A861-ED51-FB50-38E4296A4BDB}"/>
                    </a:ext>
                  </a:extLst>
                </p:cNvPr>
                <p:cNvSpPr txBox="1"/>
                <p:nvPr/>
              </p:nvSpPr>
              <p:spPr>
                <a:xfrm>
                  <a:off x="3853924" y="4435536"/>
                  <a:ext cx="2209800" cy="707886"/>
                </a:xfrm>
                <a:prstGeom prst="rect">
                  <a:avLst/>
                </a:prstGeom>
                <a:noFill/>
              </p:spPr>
              <p:txBody>
                <a:bodyPr wrap="square" rtlCol="0">
                  <a:spAutoFit/>
                </a:bodyPr>
                <a:lstStyle/>
                <a:p>
                  <a:pPr algn="ctr"/>
                  <a:r>
                    <a:rPr lang="en-US" sz="2000" b="1" dirty="0"/>
                    <a:t>Atomic Sentence</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oMath>
                    </m:oMathPara>
                  </a14:m>
                  <a:endParaRPr lang="en-US" sz="2000" dirty="0"/>
                </a:p>
              </p:txBody>
            </p:sp>
          </mc:Choice>
          <mc:Fallback>
            <p:sp>
              <p:nvSpPr>
                <p:cNvPr id="11" name="TextBox 10">
                  <a:extLst>
                    <a:ext uri="{FF2B5EF4-FFF2-40B4-BE49-F238E27FC236}">
                      <a16:creationId xmlns:a16="http://schemas.microsoft.com/office/drawing/2014/main" id="{342A24DC-A861-ED51-FB50-38E4296A4BDB}"/>
                    </a:ext>
                  </a:extLst>
                </p:cNvPr>
                <p:cNvSpPr txBox="1">
                  <a:spLocks noRot="1" noChangeAspect="1" noMove="1" noResize="1" noEditPoints="1" noAdjustHandles="1" noChangeArrowheads="1" noChangeShapeType="1" noTextEdit="1"/>
                </p:cNvSpPr>
                <p:nvPr/>
              </p:nvSpPr>
              <p:spPr>
                <a:xfrm>
                  <a:off x="3853924" y="4435536"/>
                  <a:ext cx="2209800" cy="707886"/>
                </a:xfrm>
                <a:prstGeom prst="rect">
                  <a:avLst/>
                </a:prstGeom>
                <a:blipFill>
                  <a:blip r:embed="rId9"/>
                  <a:stretch>
                    <a:fillRect t="-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44050C0-3440-8B7D-602E-D59F82A296ED}"/>
                    </a:ext>
                  </a:extLst>
                </p:cNvPr>
                <p:cNvSpPr txBox="1"/>
                <p:nvPr/>
              </p:nvSpPr>
              <p:spPr>
                <a:xfrm>
                  <a:off x="8615890" y="4435536"/>
                  <a:ext cx="2209800" cy="707886"/>
                </a:xfrm>
                <a:prstGeom prst="rect">
                  <a:avLst/>
                </a:prstGeom>
                <a:noFill/>
              </p:spPr>
              <p:txBody>
                <a:bodyPr wrap="square" rtlCol="0">
                  <a:spAutoFit/>
                </a:bodyPr>
                <a:lstStyle/>
                <a:p>
                  <a:pPr algn="ctr"/>
                  <a:r>
                    <a:rPr lang="en-US" sz="2000" b="1" dirty="0"/>
                    <a:t>Atomic Sentence</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oMath>
                    </m:oMathPara>
                  </a14:m>
                  <a:endParaRPr lang="en-US" sz="2000" dirty="0"/>
                </a:p>
              </p:txBody>
            </p:sp>
          </mc:Choice>
          <mc:Fallback>
            <p:sp>
              <p:nvSpPr>
                <p:cNvPr id="14" name="TextBox 13">
                  <a:extLst>
                    <a:ext uri="{FF2B5EF4-FFF2-40B4-BE49-F238E27FC236}">
                      <a16:creationId xmlns:a16="http://schemas.microsoft.com/office/drawing/2014/main" id="{844050C0-3440-8B7D-602E-D59F82A296ED}"/>
                    </a:ext>
                  </a:extLst>
                </p:cNvPr>
                <p:cNvSpPr txBox="1">
                  <a:spLocks noRot="1" noChangeAspect="1" noMove="1" noResize="1" noEditPoints="1" noAdjustHandles="1" noChangeArrowheads="1" noChangeShapeType="1" noTextEdit="1"/>
                </p:cNvSpPr>
                <p:nvPr/>
              </p:nvSpPr>
              <p:spPr>
                <a:xfrm>
                  <a:off x="8615890" y="4435536"/>
                  <a:ext cx="2209800" cy="707886"/>
                </a:xfrm>
                <a:prstGeom prst="rect">
                  <a:avLst/>
                </a:prstGeom>
                <a:blipFill>
                  <a:blip r:embed="rId10"/>
                  <a:stretch>
                    <a:fillRect t="-384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FB03027F-61E9-E3CB-BF6F-AA9C7CCF77B4}"/>
                </a:ext>
              </a:extLst>
            </p:cNvPr>
            <p:cNvCxnSpPr>
              <a:cxnSpLocks/>
              <a:endCxn id="11" idx="0"/>
            </p:cNvCxnSpPr>
            <p:nvPr/>
          </p:nvCxnSpPr>
          <p:spPr>
            <a:xfrm flipH="1">
              <a:off x="4958824" y="3984043"/>
              <a:ext cx="2279117" cy="451493"/>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16FFFAE-9341-08A8-B5F3-29BB61D8833E}"/>
                </a:ext>
              </a:extLst>
            </p:cNvPr>
            <p:cNvCxnSpPr>
              <a:cxnSpLocks/>
              <a:endCxn id="14" idx="0"/>
            </p:cNvCxnSpPr>
            <p:nvPr/>
          </p:nvCxnSpPr>
          <p:spPr>
            <a:xfrm>
              <a:off x="7681647" y="3986861"/>
              <a:ext cx="2039143" cy="448675"/>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F577676E-DF89-13EE-0CD8-C91F8CBE8A16}"/>
                    </a:ext>
                  </a:extLst>
                </p:cNvPr>
                <p:cNvSpPr txBox="1"/>
                <p:nvPr/>
              </p:nvSpPr>
              <p:spPr>
                <a:xfrm>
                  <a:off x="8554507" y="5560991"/>
                  <a:ext cx="2332567" cy="707886"/>
                </a:xfrm>
                <a:prstGeom prst="rect">
                  <a:avLst/>
                </a:prstGeom>
                <a:noFill/>
              </p:spPr>
              <p:txBody>
                <a:bodyPr wrap="square" rtlCol="0">
                  <a:spAutoFit/>
                </a:bodyPr>
                <a:lstStyle/>
                <a:p>
                  <a:pPr algn="ctr"/>
                  <a:r>
                    <a:rPr lang="en-US" sz="2000" b="1" dirty="0"/>
                    <a:t>Proposition Symbol</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oMath>
                    </m:oMathPara>
                  </a14:m>
                  <a:endParaRPr lang="en-US" sz="2000" dirty="0"/>
                </a:p>
              </p:txBody>
            </p:sp>
          </mc:Choice>
          <mc:Fallback>
            <p:sp>
              <p:nvSpPr>
                <p:cNvPr id="45" name="TextBox 44">
                  <a:extLst>
                    <a:ext uri="{FF2B5EF4-FFF2-40B4-BE49-F238E27FC236}">
                      <a16:creationId xmlns:a16="http://schemas.microsoft.com/office/drawing/2014/main" id="{F577676E-DF89-13EE-0CD8-C91F8CBE8A16}"/>
                    </a:ext>
                  </a:extLst>
                </p:cNvPr>
                <p:cNvSpPr txBox="1">
                  <a:spLocks noRot="1" noChangeAspect="1" noMove="1" noResize="1" noEditPoints="1" noAdjustHandles="1" noChangeArrowheads="1" noChangeShapeType="1" noTextEdit="1"/>
                </p:cNvSpPr>
                <p:nvPr/>
              </p:nvSpPr>
              <p:spPr>
                <a:xfrm>
                  <a:off x="8554507" y="5560991"/>
                  <a:ext cx="2332567" cy="707886"/>
                </a:xfrm>
                <a:prstGeom prst="rect">
                  <a:avLst/>
                </a:prstGeom>
                <a:blipFill>
                  <a:blip r:embed="rId11"/>
                  <a:stretch>
                    <a:fillRect l="-2611" t="-4651" r="-2872"/>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2E39029F-76C0-DB3A-F65B-92633304640F}"/>
                </a:ext>
              </a:extLst>
            </p:cNvPr>
            <p:cNvCxnSpPr>
              <a:cxnSpLocks/>
              <a:stCxn id="14" idx="2"/>
              <a:endCxn id="45" idx="0"/>
            </p:cNvCxnSpPr>
            <p:nvPr/>
          </p:nvCxnSpPr>
          <p:spPr>
            <a:xfrm>
              <a:off x="9720790" y="5143422"/>
              <a:ext cx="1" cy="417569"/>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DF45464A-D5E0-C445-E341-B59A449948AB}"/>
                    </a:ext>
                  </a:extLst>
                </p:cNvPr>
                <p:cNvSpPr txBox="1"/>
                <p:nvPr/>
              </p:nvSpPr>
              <p:spPr>
                <a:xfrm>
                  <a:off x="3794654" y="5560991"/>
                  <a:ext cx="2332567" cy="707886"/>
                </a:xfrm>
                <a:prstGeom prst="rect">
                  <a:avLst/>
                </a:prstGeom>
                <a:noFill/>
              </p:spPr>
              <p:txBody>
                <a:bodyPr wrap="square" rtlCol="0">
                  <a:spAutoFit/>
                </a:bodyPr>
                <a:lstStyle/>
                <a:p>
                  <a:pPr algn="ctr"/>
                  <a:r>
                    <a:rPr lang="en-US" sz="2000" b="1" dirty="0"/>
                    <a:t>Proposition Symbol</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oMath>
                    </m:oMathPara>
                  </a14:m>
                  <a:endParaRPr lang="en-US" sz="2000" dirty="0"/>
                </a:p>
              </p:txBody>
            </p:sp>
          </mc:Choice>
          <mc:Fallback>
            <p:sp>
              <p:nvSpPr>
                <p:cNvPr id="50" name="TextBox 49">
                  <a:extLst>
                    <a:ext uri="{FF2B5EF4-FFF2-40B4-BE49-F238E27FC236}">
                      <a16:creationId xmlns:a16="http://schemas.microsoft.com/office/drawing/2014/main" id="{DF45464A-D5E0-C445-E341-B59A449948AB}"/>
                    </a:ext>
                  </a:extLst>
                </p:cNvPr>
                <p:cNvSpPr txBox="1">
                  <a:spLocks noRot="1" noChangeAspect="1" noMove="1" noResize="1" noEditPoints="1" noAdjustHandles="1" noChangeArrowheads="1" noChangeShapeType="1" noTextEdit="1"/>
                </p:cNvSpPr>
                <p:nvPr/>
              </p:nvSpPr>
              <p:spPr>
                <a:xfrm>
                  <a:off x="3794654" y="5560991"/>
                  <a:ext cx="2332567" cy="707886"/>
                </a:xfrm>
                <a:prstGeom prst="rect">
                  <a:avLst/>
                </a:prstGeom>
                <a:blipFill>
                  <a:blip r:embed="rId12"/>
                  <a:stretch>
                    <a:fillRect l="-2611" t="-4651" r="-2872"/>
                  </a:stretch>
                </a:blipFill>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44B5C08E-AC0C-8BC0-1EE6-45FE004D3077}"/>
                </a:ext>
              </a:extLst>
            </p:cNvPr>
            <p:cNvCxnSpPr>
              <a:cxnSpLocks/>
              <a:stCxn id="11" idx="2"/>
              <a:endCxn id="50" idx="0"/>
            </p:cNvCxnSpPr>
            <p:nvPr/>
          </p:nvCxnSpPr>
          <p:spPr>
            <a:xfrm>
              <a:off x="4958824" y="5143422"/>
              <a:ext cx="2114" cy="417569"/>
            </a:xfrm>
            <a:prstGeom prst="line">
              <a:avLst/>
            </a:prstGeom>
            <a:ln w="190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11818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CEFCB-831B-989C-1419-0D5A05858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A3663-DF29-C5A4-D543-D5A96F64509A}"/>
              </a:ext>
            </a:extLst>
          </p:cNvPr>
          <p:cNvSpPr>
            <a:spLocks noGrp="1"/>
          </p:cNvSpPr>
          <p:nvPr>
            <p:ph type="title"/>
          </p:nvPr>
        </p:nvSpPr>
        <p:spPr>
          <a:xfrm>
            <a:off x="1718733" y="365126"/>
            <a:ext cx="8754533" cy="871008"/>
          </a:xfrm>
        </p:spPr>
        <p:txBody>
          <a:bodyPr/>
          <a:lstStyle/>
          <a:p>
            <a:r>
              <a:rPr lang="en-US" dirty="0"/>
              <a:t>Meet the Connectives - NOT</a:t>
            </a:r>
          </a:p>
        </p:txBody>
      </p:sp>
      <p:sp>
        <p:nvSpPr>
          <p:cNvPr id="4" name="Footer Placeholder 3">
            <a:extLst>
              <a:ext uri="{FF2B5EF4-FFF2-40B4-BE49-F238E27FC236}">
                <a16:creationId xmlns:a16="http://schemas.microsoft.com/office/drawing/2014/main" id="{83B408E1-EB61-BB8A-887A-F4A07F1C6489}"/>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6410BAAF-55E6-9820-A3F7-5F5A50EE40FA}"/>
              </a:ext>
            </a:extLst>
          </p:cNvPr>
          <p:cNvSpPr>
            <a:spLocks noGrp="1"/>
          </p:cNvSpPr>
          <p:nvPr>
            <p:ph type="sldNum" sz="quarter" idx="12"/>
          </p:nvPr>
        </p:nvSpPr>
        <p:spPr/>
        <p:txBody>
          <a:bodyPr/>
          <a:lstStyle/>
          <a:p>
            <a:fld id="{A49DFD55-3C28-40EF-9E31-A92D2E4017FF}" type="slidenum">
              <a:rPr lang="en-US" smtClean="0"/>
              <a:pPr/>
              <a:t>43</a:t>
            </a:fld>
            <a:endParaRPr lang="en-US" dirty="0"/>
          </a:p>
        </p:txBody>
      </p:sp>
      <mc:AlternateContent xmlns:mc="http://schemas.openxmlformats.org/markup-compatibility/2006">
        <mc:Choice xmlns:a14="http://schemas.microsoft.com/office/drawing/2010/main" Requires="a14">
          <p:sp>
            <p:nvSpPr>
              <p:cNvPr id="8" name="Content Placeholder 3">
                <a:extLst>
                  <a:ext uri="{FF2B5EF4-FFF2-40B4-BE49-F238E27FC236}">
                    <a16:creationId xmlns:a16="http://schemas.microsoft.com/office/drawing/2014/main" id="{024376D8-ABCF-3CC9-F91C-F80B69C4EF24}"/>
                  </a:ext>
                </a:extLst>
              </p:cNvPr>
              <p:cNvSpPr txBox="1">
                <a:spLocks/>
              </p:cNvSpPr>
              <p:nvPr/>
            </p:nvSpPr>
            <p:spPr>
              <a:xfrm>
                <a:off x="1532467" y="1452033"/>
                <a:ext cx="4210844" cy="4688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(not)</a:t>
                </a:r>
              </a:p>
              <a:p>
                <a:pPr marL="285750" indent="-285750"/>
                <a:r>
                  <a:rPr lang="en-US" dirty="0"/>
                  <a:t>A sentence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𝑃</m:t>
                    </m:r>
                  </m:oMath>
                </a14:m>
                <a:r>
                  <a:rPr lang="en-US" dirty="0"/>
                  <a:t> is called the </a:t>
                </a:r>
                <a:r>
                  <a:rPr lang="en-US" b="1" dirty="0"/>
                  <a:t>negation </a:t>
                </a:r>
                <a:r>
                  <a:rPr lang="en-US" dirty="0"/>
                  <a:t>of </a:t>
                </a:r>
                <a14:m>
                  <m:oMath xmlns:m="http://schemas.openxmlformats.org/officeDocument/2006/math">
                    <m:r>
                      <a:rPr lang="en-US" i="1" smtClean="0">
                        <a:latin typeface="Cambria Math" panose="02040503050406030204" pitchFamily="18" charset="0"/>
                        <a:ea typeface="Cambria Math" panose="02040503050406030204" pitchFamily="18" charset="0"/>
                      </a:rPr>
                      <m:t>𝑃</m:t>
                    </m:r>
                  </m:oMath>
                </a14:m>
                <a:r>
                  <a:rPr lang="en-US" dirty="0"/>
                  <a:t>.</a:t>
                </a:r>
              </a:p>
              <a:p>
                <a:pPr marL="285750" indent="-285750"/>
                <a:r>
                  <a:rPr lang="en-US" dirty="0"/>
                  <a:t>A </a:t>
                </a:r>
                <a:r>
                  <a:rPr lang="en-US" b="1" dirty="0"/>
                  <a:t>literal </a:t>
                </a:r>
                <a:r>
                  <a:rPr lang="en-US" dirty="0"/>
                  <a:t>is either an atomic sentence (a </a:t>
                </a:r>
                <a:r>
                  <a:rPr lang="en-US" b="1" dirty="0"/>
                  <a:t>positive literal</a:t>
                </a:r>
                <a:r>
                  <a:rPr lang="en-US" dirty="0"/>
                  <a:t>) or a negated atomic sentence (a </a:t>
                </a:r>
                <a:r>
                  <a:rPr lang="en-US" b="1" dirty="0"/>
                  <a:t>negative literal</a:t>
                </a:r>
                <a:r>
                  <a:rPr lang="en-US" dirty="0"/>
                  <a:t>).</a:t>
                </a:r>
              </a:p>
            </p:txBody>
          </p:sp>
        </mc:Choice>
        <mc:Fallback>
          <p:sp>
            <p:nvSpPr>
              <p:cNvPr id="8" name="Content Placeholder 3">
                <a:extLst>
                  <a:ext uri="{FF2B5EF4-FFF2-40B4-BE49-F238E27FC236}">
                    <a16:creationId xmlns:a16="http://schemas.microsoft.com/office/drawing/2014/main" id="{024376D8-ABCF-3CC9-F91C-F80B69C4EF24}"/>
                  </a:ext>
                </a:extLst>
              </p:cNvPr>
              <p:cNvSpPr txBox="1">
                <a:spLocks noRot="1" noChangeAspect="1" noMove="1" noResize="1" noEditPoints="1" noAdjustHandles="1" noChangeArrowheads="1" noChangeShapeType="1" noTextEdit="1"/>
              </p:cNvSpPr>
              <p:nvPr/>
            </p:nvSpPr>
            <p:spPr>
              <a:xfrm>
                <a:off x="1532467" y="1452033"/>
                <a:ext cx="4210844" cy="4688417"/>
              </a:xfrm>
              <a:prstGeom prst="rect">
                <a:avLst/>
              </a:prstGeom>
              <a:blipFill>
                <a:blip r:embed="rId3"/>
                <a:stretch>
                  <a:fillRect l="-2605" t="-2211" r="-188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EAA470C3-B2B1-2B90-3A6F-A9178745CB42}"/>
              </a:ext>
            </a:extLst>
          </p:cNvPr>
          <p:cNvGrpSpPr/>
          <p:nvPr/>
        </p:nvGrpSpPr>
        <p:grpSpPr>
          <a:xfrm>
            <a:off x="5824802" y="3216501"/>
            <a:ext cx="4866217" cy="2639732"/>
            <a:chOff x="6487583" y="1647935"/>
            <a:chExt cx="4866217" cy="2639732"/>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674106A-A6B8-61C8-42F1-4CA36B6792C0}"/>
                    </a:ext>
                  </a:extLst>
                </p:cNvPr>
                <p:cNvSpPr txBox="1"/>
                <p:nvPr/>
              </p:nvSpPr>
              <p:spPr>
                <a:xfrm>
                  <a:off x="7672917" y="1647935"/>
                  <a:ext cx="2209800" cy="707886"/>
                </a:xfrm>
                <a:prstGeom prst="rect">
                  <a:avLst/>
                </a:prstGeom>
                <a:noFill/>
              </p:spPr>
              <p:txBody>
                <a:bodyPr wrap="square" rtlCol="0">
                  <a:spAutoFit/>
                </a:bodyPr>
                <a:lstStyle/>
                <a:p>
                  <a:pPr algn="ctr"/>
                  <a:r>
                    <a:rPr lang="en-US" sz="2000" b="1" dirty="0"/>
                    <a:t>Negative Literal</a:t>
                  </a:r>
                </a:p>
                <a:p>
                  <a:pPr algn="ct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𝑃</m:t>
                        </m:r>
                      </m:oMath>
                    </m:oMathPara>
                  </a14:m>
                  <a:endParaRPr lang="en-US" sz="2000" dirty="0"/>
                </a:p>
              </p:txBody>
            </p:sp>
          </mc:Choice>
          <mc:Fallback>
            <p:sp>
              <p:nvSpPr>
                <p:cNvPr id="10" name="TextBox 9">
                  <a:extLst>
                    <a:ext uri="{FF2B5EF4-FFF2-40B4-BE49-F238E27FC236}">
                      <a16:creationId xmlns:a16="http://schemas.microsoft.com/office/drawing/2014/main" id="{7674106A-A6B8-61C8-42F1-4CA36B6792C0}"/>
                    </a:ext>
                  </a:extLst>
                </p:cNvPr>
                <p:cNvSpPr txBox="1">
                  <a:spLocks noRot="1" noChangeAspect="1" noMove="1" noResize="1" noEditPoints="1" noAdjustHandles="1" noChangeArrowheads="1" noChangeShapeType="1" noTextEdit="1"/>
                </p:cNvSpPr>
                <p:nvPr/>
              </p:nvSpPr>
              <p:spPr>
                <a:xfrm>
                  <a:off x="7672917" y="1647935"/>
                  <a:ext cx="2209800" cy="707886"/>
                </a:xfrm>
                <a:prstGeom prst="rect">
                  <a:avLst/>
                </a:prstGeom>
                <a:blipFill>
                  <a:blip r:embed="rId4"/>
                  <a:stretch>
                    <a:fillRect t="-51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4162313-4317-8A9D-3E14-2FDA89DA3188}"/>
                    </a:ext>
                  </a:extLst>
                </p:cNvPr>
                <p:cNvSpPr txBox="1"/>
                <p:nvPr/>
              </p:nvSpPr>
              <p:spPr>
                <a:xfrm>
                  <a:off x="6487583" y="2616686"/>
                  <a:ext cx="2290234" cy="707886"/>
                </a:xfrm>
                <a:prstGeom prst="rect">
                  <a:avLst/>
                </a:prstGeom>
                <a:noFill/>
              </p:spPr>
              <p:txBody>
                <a:bodyPr wrap="square" rtlCol="0">
                  <a:spAutoFit/>
                </a:bodyPr>
                <a:lstStyle/>
                <a:p>
                  <a:pPr algn="ctr"/>
                  <a:r>
                    <a:rPr lang="en-US" sz="2000" b="1" dirty="0"/>
                    <a:t>Logical Connective</a:t>
                  </a:r>
                </a:p>
                <a:p>
                  <a:pPr algn="ct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1" name="TextBox 10">
                  <a:extLst>
                    <a:ext uri="{FF2B5EF4-FFF2-40B4-BE49-F238E27FC236}">
                      <a16:creationId xmlns:a16="http://schemas.microsoft.com/office/drawing/2014/main" id="{A4162313-4317-8A9D-3E14-2FDA89DA3188}"/>
                    </a:ext>
                  </a:extLst>
                </p:cNvPr>
                <p:cNvSpPr txBox="1">
                  <a:spLocks noRot="1" noChangeAspect="1" noMove="1" noResize="1" noEditPoints="1" noAdjustHandles="1" noChangeArrowheads="1" noChangeShapeType="1" noTextEdit="1"/>
                </p:cNvSpPr>
                <p:nvPr/>
              </p:nvSpPr>
              <p:spPr>
                <a:xfrm>
                  <a:off x="6487583" y="2616686"/>
                  <a:ext cx="2290234" cy="707886"/>
                </a:xfrm>
                <a:prstGeom prst="rect">
                  <a:avLst/>
                </a:prstGeom>
                <a:blipFill>
                  <a:blip r:embed="rId5"/>
                  <a:stretch>
                    <a:fillRect l="-2667" t="-5172" r="-24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6EC5FCB-E994-3503-6C4D-9D0A66F4489D}"/>
                    </a:ext>
                  </a:extLst>
                </p:cNvPr>
                <p:cNvSpPr txBox="1"/>
                <p:nvPr/>
              </p:nvSpPr>
              <p:spPr>
                <a:xfrm>
                  <a:off x="8777817" y="2613858"/>
                  <a:ext cx="2575982" cy="707886"/>
                </a:xfrm>
                <a:prstGeom prst="rect">
                  <a:avLst/>
                </a:prstGeom>
                <a:noFill/>
              </p:spPr>
              <p:txBody>
                <a:bodyPr wrap="square" rtlCol="0">
                  <a:spAutoFit/>
                </a:bodyPr>
                <a:lstStyle/>
                <a:p>
                  <a:pPr algn="ctr"/>
                  <a:r>
                    <a:rPr lang="en-US" sz="2000" b="1" dirty="0"/>
                    <a:t>Atomic Sentence</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oMath>
                    </m:oMathPara>
                  </a14:m>
                  <a:endParaRPr lang="en-US" sz="2000" dirty="0"/>
                </a:p>
              </p:txBody>
            </p:sp>
          </mc:Choice>
          <mc:Fallback>
            <p:sp>
              <p:nvSpPr>
                <p:cNvPr id="12" name="TextBox 11">
                  <a:extLst>
                    <a:ext uri="{FF2B5EF4-FFF2-40B4-BE49-F238E27FC236}">
                      <a16:creationId xmlns:a16="http://schemas.microsoft.com/office/drawing/2014/main" id="{A6EC5FCB-E994-3503-6C4D-9D0A66F4489D}"/>
                    </a:ext>
                  </a:extLst>
                </p:cNvPr>
                <p:cNvSpPr txBox="1">
                  <a:spLocks noRot="1" noChangeAspect="1" noMove="1" noResize="1" noEditPoints="1" noAdjustHandles="1" noChangeArrowheads="1" noChangeShapeType="1" noTextEdit="1"/>
                </p:cNvSpPr>
                <p:nvPr/>
              </p:nvSpPr>
              <p:spPr>
                <a:xfrm>
                  <a:off x="8777817" y="2613858"/>
                  <a:ext cx="2575982" cy="707886"/>
                </a:xfrm>
                <a:prstGeom prst="rect">
                  <a:avLst/>
                </a:prstGeom>
                <a:blipFill>
                  <a:blip r:embed="rId6"/>
                  <a:stretch>
                    <a:fillRect t="-43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DA6CE30-B0E2-EEB5-506B-3E2A77736A69}"/>
                    </a:ext>
                  </a:extLst>
                </p:cNvPr>
                <p:cNvSpPr txBox="1"/>
                <p:nvPr/>
              </p:nvSpPr>
              <p:spPr>
                <a:xfrm>
                  <a:off x="8777817" y="3579781"/>
                  <a:ext cx="2575983" cy="707886"/>
                </a:xfrm>
                <a:prstGeom prst="rect">
                  <a:avLst/>
                </a:prstGeom>
                <a:noFill/>
              </p:spPr>
              <p:txBody>
                <a:bodyPr wrap="square" rtlCol="0">
                  <a:spAutoFit/>
                </a:bodyPr>
                <a:lstStyle/>
                <a:p>
                  <a:pPr algn="ctr"/>
                  <a:r>
                    <a:rPr lang="en-US" sz="2000" b="1" dirty="0"/>
                    <a:t>Propositional Symbol</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oMath>
                    </m:oMathPara>
                  </a14:m>
                  <a:endParaRPr lang="en-US" sz="2000" dirty="0"/>
                </a:p>
              </p:txBody>
            </p:sp>
          </mc:Choice>
          <mc:Fallback>
            <p:sp>
              <p:nvSpPr>
                <p:cNvPr id="13" name="TextBox 12">
                  <a:extLst>
                    <a:ext uri="{FF2B5EF4-FFF2-40B4-BE49-F238E27FC236}">
                      <a16:creationId xmlns:a16="http://schemas.microsoft.com/office/drawing/2014/main" id="{EDA6CE30-B0E2-EEB5-506B-3E2A77736A69}"/>
                    </a:ext>
                  </a:extLst>
                </p:cNvPr>
                <p:cNvSpPr txBox="1">
                  <a:spLocks noRot="1" noChangeAspect="1" noMove="1" noResize="1" noEditPoints="1" noAdjustHandles="1" noChangeArrowheads="1" noChangeShapeType="1" noTextEdit="1"/>
                </p:cNvSpPr>
                <p:nvPr/>
              </p:nvSpPr>
              <p:spPr>
                <a:xfrm>
                  <a:off x="8777817" y="3579781"/>
                  <a:ext cx="2575983" cy="707886"/>
                </a:xfrm>
                <a:prstGeom prst="rect">
                  <a:avLst/>
                </a:prstGeom>
                <a:blipFill>
                  <a:blip r:embed="rId7"/>
                  <a:stretch>
                    <a:fillRect l="-1891" t="-5172" r="-189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76233134-098E-A740-2984-736DAAD4CDEB}"/>
                </a:ext>
              </a:extLst>
            </p:cNvPr>
            <p:cNvCxnSpPr>
              <a:cxnSpLocks/>
              <a:stCxn id="10" idx="2"/>
              <a:endCxn id="11" idx="0"/>
            </p:cNvCxnSpPr>
            <p:nvPr/>
          </p:nvCxnSpPr>
          <p:spPr>
            <a:xfrm flipH="1">
              <a:off x="7632700" y="2355821"/>
              <a:ext cx="1145117" cy="260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98A215E-6E91-FBBA-BEDE-91C2898CAA0C}"/>
                </a:ext>
              </a:extLst>
            </p:cNvPr>
            <p:cNvCxnSpPr>
              <a:cxnSpLocks/>
              <a:stCxn id="10" idx="2"/>
              <a:endCxn id="12" idx="0"/>
            </p:cNvCxnSpPr>
            <p:nvPr/>
          </p:nvCxnSpPr>
          <p:spPr>
            <a:xfrm>
              <a:off x="8777817" y="2355821"/>
              <a:ext cx="1287991" cy="258037"/>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8D81C6C-2504-ABBF-E53D-BF6D8CEA9D93}"/>
                </a:ext>
              </a:extLst>
            </p:cNvPr>
            <p:cNvCxnSpPr>
              <a:cxnSpLocks/>
              <a:stCxn id="12" idx="2"/>
              <a:endCxn id="13" idx="0"/>
            </p:cNvCxnSpPr>
            <p:nvPr/>
          </p:nvCxnSpPr>
          <p:spPr>
            <a:xfrm>
              <a:off x="10065808" y="3321744"/>
              <a:ext cx="1" cy="25803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CAC6CC6D-6037-2C62-EB70-6259741BED90}"/>
                  </a:ext>
                </a:extLst>
              </p:cNvPr>
              <p:cNvGraphicFramePr>
                <a:graphicFrameLocks noGrp="1"/>
              </p:cNvGraphicFramePr>
              <p:nvPr>
                <p:extLst>
                  <p:ext uri="{D42A27DB-BD31-4B8C-83A1-F6EECF244321}">
                    <p14:modId xmlns:p14="http://schemas.microsoft.com/office/powerpoint/2010/main" val="2045905942"/>
                  </p:ext>
                </p:extLst>
              </p:nvPr>
            </p:nvGraphicFramePr>
            <p:xfrm>
              <a:off x="5824802" y="1736251"/>
              <a:ext cx="4866218" cy="1112520"/>
            </p:xfrm>
            <a:graphic>
              <a:graphicData uri="http://schemas.openxmlformats.org/drawingml/2006/table">
                <a:tbl>
                  <a:tblPr firstRow="1" bandRow="1">
                    <a:tableStyleId>{5940675A-B579-460E-94D1-54222C63F5DA}</a:tableStyleId>
                  </a:tblPr>
                  <a:tblGrid>
                    <a:gridCol w="2433109">
                      <a:extLst>
                        <a:ext uri="{9D8B030D-6E8A-4147-A177-3AD203B41FA5}">
                          <a16:colId xmlns:a16="http://schemas.microsoft.com/office/drawing/2014/main" val="1551538819"/>
                        </a:ext>
                      </a:extLst>
                    </a:gridCol>
                    <a:gridCol w="2433109">
                      <a:extLst>
                        <a:ext uri="{9D8B030D-6E8A-4147-A177-3AD203B41FA5}">
                          <a16:colId xmlns:a16="http://schemas.microsoft.com/office/drawing/2014/main" val="3040098302"/>
                        </a:ext>
                      </a:extLst>
                    </a:gridCol>
                  </a:tblGrid>
                  <a:tr h="370840">
                    <a:tc>
                      <a:txBody>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𝑃</m:t>
                                </m:r>
                              </m:oMath>
                            </m:oMathPara>
                          </a14:m>
                          <a:endParaRPr lang="en-US" dirty="0"/>
                        </a:p>
                      </a:txBody>
                      <a:tcPr/>
                    </a:tc>
                    <a:tc>
                      <a:txBody>
                        <a:bodyPr/>
                        <a:lstStyle/>
                        <a:p>
                          <a:pPr algn="ctr"/>
                          <a14:m>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𝑃</m:t>
                              </m:r>
                            </m:oMath>
                          </a14:m>
                          <a:r>
                            <a:rPr lang="en-US" sz="1800" dirty="0"/>
                            <a:t> </a:t>
                          </a:r>
                          <a:endParaRPr lang="en-US" dirty="0"/>
                        </a:p>
                      </a:txBody>
                      <a:tcPr/>
                    </a:tc>
                    <a:extLst>
                      <a:ext uri="{0D108BD9-81ED-4DB2-BD59-A6C34878D82A}">
                        <a16:rowId xmlns:a16="http://schemas.microsoft.com/office/drawing/2014/main" val="2412132748"/>
                      </a:ext>
                    </a:extLst>
                  </a:tr>
                  <a:tr h="370840">
                    <a:tc>
                      <a:txBody>
                        <a:bodyPr/>
                        <a:lstStyle/>
                        <a:p>
                          <a:r>
                            <a:rPr lang="en-US" b="0" dirty="0">
                              <a:latin typeface="Cascadia Code" panose="020B0609020000020004" pitchFamily="49" charset="0"/>
                              <a:cs typeface="Cascadia Code" panose="020B0609020000020004" pitchFamily="49" charset="0"/>
                            </a:rPr>
                            <a:t>true</a:t>
                          </a:r>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2905458198"/>
                      </a:ext>
                    </a:extLst>
                  </a:tr>
                  <a:tr h="370840">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1323936729"/>
                      </a:ext>
                    </a:extLst>
                  </a:tr>
                </a:tbl>
              </a:graphicData>
            </a:graphic>
          </p:graphicFrame>
        </mc:Choice>
        <mc:Fallback>
          <p:graphicFrame>
            <p:nvGraphicFramePr>
              <p:cNvPr id="17" name="Table 16">
                <a:extLst>
                  <a:ext uri="{FF2B5EF4-FFF2-40B4-BE49-F238E27FC236}">
                    <a16:creationId xmlns:a16="http://schemas.microsoft.com/office/drawing/2014/main" id="{CAC6CC6D-6037-2C62-EB70-6259741BED90}"/>
                  </a:ext>
                </a:extLst>
              </p:cNvPr>
              <p:cNvGraphicFramePr>
                <a:graphicFrameLocks noGrp="1"/>
              </p:cNvGraphicFramePr>
              <p:nvPr>
                <p:extLst>
                  <p:ext uri="{D42A27DB-BD31-4B8C-83A1-F6EECF244321}">
                    <p14:modId xmlns:p14="http://schemas.microsoft.com/office/powerpoint/2010/main" val="2045905942"/>
                  </p:ext>
                </p:extLst>
              </p:nvPr>
            </p:nvGraphicFramePr>
            <p:xfrm>
              <a:off x="5824802" y="1736251"/>
              <a:ext cx="4866218" cy="1112520"/>
            </p:xfrm>
            <a:graphic>
              <a:graphicData uri="http://schemas.openxmlformats.org/drawingml/2006/table">
                <a:tbl>
                  <a:tblPr firstRow="1" bandRow="1">
                    <a:tableStyleId>{5940675A-B579-460E-94D1-54222C63F5DA}</a:tableStyleId>
                  </a:tblPr>
                  <a:tblGrid>
                    <a:gridCol w="2433109">
                      <a:extLst>
                        <a:ext uri="{9D8B030D-6E8A-4147-A177-3AD203B41FA5}">
                          <a16:colId xmlns:a16="http://schemas.microsoft.com/office/drawing/2014/main" val="1551538819"/>
                        </a:ext>
                      </a:extLst>
                    </a:gridCol>
                    <a:gridCol w="2433109">
                      <a:extLst>
                        <a:ext uri="{9D8B030D-6E8A-4147-A177-3AD203B41FA5}">
                          <a16:colId xmlns:a16="http://schemas.microsoft.com/office/drawing/2014/main" val="3040098302"/>
                        </a:ext>
                      </a:extLst>
                    </a:gridCol>
                  </a:tblGrid>
                  <a:tr h="370840">
                    <a:tc>
                      <a:txBody>
                        <a:bodyPr/>
                        <a:lstStyle/>
                        <a:p>
                          <a:endParaRPr lang="en-US"/>
                        </a:p>
                      </a:txBody>
                      <a:tcPr>
                        <a:blipFill>
                          <a:blip r:embed="rId8"/>
                          <a:stretch>
                            <a:fillRect l="-250" t="-1639" r="-100250" b="-224590"/>
                          </a:stretch>
                        </a:blipFill>
                      </a:tcPr>
                    </a:tc>
                    <a:tc>
                      <a:txBody>
                        <a:bodyPr/>
                        <a:lstStyle/>
                        <a:p>
                          <a:endParaRPr lang="en-US"/>
                        </a:p>
                      </a:txBody>
                      <a:tcPr>
                        <a:blipFill>
                          <a:blip r:embed="rId8"/>
                          <a:stretch>
                            <a:fillRect l="-100501" t="-1639" r="-501" b="-224590"/>
                          </a:stretch>
                        </a:blipFill>
                      </a:tcPr>
                    </a:tc>
                    <a:extLst>
                      <a:ext uri="{0D108BD9-81ED-4DB2-BD59-A6C34878D82A}">
                        <a16:rowId xmlns:a16="http://schemas.microsoft.com/office/drawing/2014/main" val="2412132748"/>
                      </a:ext>
                    </a:extLst>
                  </a:tr>
                  <a:tr h="370840">
                    <a:tc>
                      <a:txBody>
                        <a:bodyPr/>
                        <a:lstStyle/>
                        <a:p>
                          <a:r>
                            <a:rPr lang="en-US" b="0" dirty="0">
                              <a:latin typeface="Cascadia Code" panose="020B0609020000020004" pitchFamily="49" charset="0"/>
                              <a:cs typeface="Cascadia Code" panose="020B0609020000020004" pitchFamily="49" charset="0"/>
                            </a:rPr>
                            <a:t>true</a:t>
                          </a:r>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2905458198"/>
                      </a:ext>
                    </a:extLst>
                  </a:tr>
                  <a:tr h="370840">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1323936729"/>
                      </a:ext>
                    </a:extLst>
                  </a:tr>
                </a:tbl>
              </a:graphicData>
            </a:graphic>
          </p:graphicFrame>
        </mc:Fallback>
      </mc:AlternateContent>
    </p:spTree>
    <p:extLst>
      <p:ext uri="{BB962C8B-B14F-4D97-AF65-F5344CB8AC3E}">
        <p14:creationId xmlns:p14="http://schemas.microsoft.com/office/powerpoint/2010/main" val="3073343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9C399-EECE-CD87-7F50-A9589D1D1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C8D23-5598-8C16-E186-8360FEB86114}"/>
              </a:ext>
            </a:extLst>
          </p:cNvPr>
          <p:cNvSpPr>
            <a:spLocks noGrp="1"/>
          </p:cNvSpPr>
          <p:nvPr>
            <p:ph type="title"/>
          </p:nvPr>
        </p:nvSpPr>
        <p:spPr>
          <a:xfrm>
            <a:off x="1718733" y="365126"/>
            <a:ext cx="8754533" cy="871008"/>
          </a:xfrm>
        </p:spPr>
        <p:txBody>
          <a:bodyPr/>
          <a:lstStyle/>
          <a:p>
            <a:r>
              <a:rPr lang="en-US" dirty="0"/>
              <a:t>Meet the Connectives - And</a:t>
            </a:r>
          </a:p>
        </p:txBody>
      </p:sp>
      <p:sp>
        <p:nvSpPr>
          <p:cNvPr id="4" name="Footer Placeholder 3">
            <a:extLst>
              <a:ext uri="{FF2B5EF4-FFF2-40B4-BE49-F238E27FC236}">
                <a16:creationId xmlns:a16="http://schemas.microsoft.com/office/drawing/2014/main" id="{228A100C-A061-266B-B0D0-8859608FBD52}"/>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E027534B-CDA5-ECCC-1E53-760B919CC9E1}"/>
              </a:ext>
            </a:extLst>
          </p:cNvPr>
          <p:cNvSpPr>
            <a:spLocks noGrp="1"/>
          </p:cNvSpPr>
          <p:nvPr>
            <p:ph type="sldNum" sz="quarter" idx="12"/>
          </p:nvPr>
        </p:nvSpPr>
        <p:spPr/>
        <p:txBody>
          <a:bodyPr/>
          <a:lstStyle/>
          <a:p>
            <a:fld id="{A49DFD55-3C28-40EF-9E31-A92D2E4017FF}" type="slidenum">
              <a:rPr lang="en-US" smtClean="0"/>
              <a:pPr/>
              <a:t>44</a:t>
            </a:fld>
            <a:endParaRPr lang="en-US" dirty="0"/>
          </a:p>
        </p:txBody>
      </p:sp>
      <mc:AlternateContent xmlns:mc="http://schemas.openxmlformats.org/markup-compatibility/2006">
        <mc:Choice xmlns:a14="http://schemas.microsoft.com/office/drawing/2010/main" Requires="a14">
          <p:sp>
            <p:nvSpPr>
              <p:cNvPr id="8" name="Content Placeholder 3">
                <a:extLst>
                  <a:ext uri="{FF2B5EF4-FFF2-40B4-BE49-F238E27FC236}">
                    <a16:creationId xmlns:a16="http://schemas.microsoft.com/office/drawing/2014/main" id="{9B35B09B-9CBE-D65B-C711-5BF27E62C01A}"/>
                  </a:ext>
                </a:extLst>
              </p:cNvPr>
              <p:cNvSpPr txBox="1">
                <a:spLocks/>
              </p:cNvSpPr>
              <p:nvPr/>
            </p:nvSpPr>
            <p:spPr>
              <a:xfrm>
                <a:off x="1532467" y="1452033"/>
                <a:ext cx="4210844" cy="4688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14:m>
                  <m:oMath xmlns:m="http://schemas.openxmlformats.org/officeDocument/2006/math">
                    <m:r>
                      <a:rPr lang="x-IV_mathan" smtClean="0"/>
                      <m:t>∧</m:t>
                    </m:r>
                  </m:oMath>
                </a14:m>
                <a:r>
                  <a:rPr lang="en-US" dirty="0"/>
                  <a:t> (and)</a:t>
                </a:r>
              </a:p>
              <a:p>
                <a:pPr marL="285750" indent="-285750"/>
                <a:r>
                  <a:rPr lang="en-US" dirty="0"/>
                  <a:t>A sentence whose main connective is </a:t>
                </a:r>
                <a14:m>
                  <m:oMath xmlns:m="http://schemas.openxmlformats.org/officeDocument/2006/math">
                    <m:r>
                      <a:rPr lang="x-IV_mathan">
                        <a:latin typeface="Cambria Math" panose="02040503050406030204" pitchFamily="18" charset="0"/>
                      </a:rPr>
                      <m:t>∧</m:t>
                    </m:r>
                  </m:oMath>
                </a14:m>
                <a:r>
                  <a:rPr lang="en-US" dirty="0"/>
                  <a:t>, such as </a:t>
                </a:r>
                <a14:m>
                  <m:oMath xmlns:m="http://schemas.openxmlformats.org/officeDocument/2006/math">
                    <m:r>
                      <m:rPr>
                        <m:sty m:val="p"/>
                      </m:rPr>
                      <a:rPr lang="en-US" b="0" i="0" smtClean="0">
                        <a:latin typeface="Cambria Math" panose="02040503050406030204" pitchFamily="18" charset="0"/>
                      </a:rPr>
                      <m:t>P</m:t>
                    </m:r>
                    <m:r>
                      <a:rPr lang="x-IV_mathan">
                        <a:latin typeface="Cambria Math" panose="02040503050406030204" pitchFamily="18" charset="0"/>
                      </a:rPr>
                      <m:t>∧</m:t>
                    </m:r>
                    <m:r>
                      <m:rPr>
                        <m:sty m:val="p"/>
                      </m:rPr>
                      <a:rPr lang="en-US" b="0" i="0" smtClean="0">
                        <a:latin typeface="Cambria Math" panose="02040503050406030204" pitchFamily="18" charset="0"/>
                      </a:rPr>
                      <m:t>Q</m:t>
                    </m:r>
                  </m:oMath>
                </a14:m>
                <a:r>
                  <a:rPr lang="en-US" dirty="0"/>
                  <a:t>, is called a </a:t>
                </a:r>
                <a:r>
                  <a:rPr lang="en-US" b="1" dirty="0"/>
                  <a:t>conjunction</a:t>
                </a:r>
                <a:r>
                  <a:rPr lang="en-US" dirty="0"/>
                  <a:t>.</a:t>
                </a:r>
              </a:p>
              <a:p>
                <a:pPr marL="285750" indent="-285750"/>
                <a:r>
                  <a:rPr lang="en-US" dirty="0"/>
                  <a:t>Its parts are the </a:t>
                </a:r>
                <a:r>
                  <a:rPr lang="en-US" b="1" dirty="0"/>
                  <a:t>conjuncts</a:t>
                </a:r>
                <a:r>
                  <a:rPr lang="en-US" dirty="0"/>
                  <a:t>.</a:t>
                </a:r>
              </a:p>
              <a:p>
                <a:pPr marL="285750" indent="-285750"/>
                <a:r>
                  <a:rPr lang="en-US" dirty="0"/>
                  <a:t>Note the similarity between </a:t>
                </a:r>
                <a14:m>
                  <m:oMath xmlns:m="http://schemas.openxmlformats.org/officeDocument/2006/math">
                    <m:r>
                      <a:rPr lang="x-IV_mathan" smtClean="0">
                        <a:latin typeface="Cambria Math" panose="02040503050406030204" pitchFamily="18" charset="0"/>
                      </a:rPr>
                      <m:t>∧</m:t>
                    </m:r>
                  </m:oMath>
                </a14:m>
                <a:r>
                  <a:rPr lang="en-US" dirty="0"/>
                  <a:t> and the A in And.</a:t>
                </a:r>
              </a:p>
            </p:txBody>
          </p:sp>
        </mc:Choice>
        <mc:Fallback>
          <p:sp>
            <p:nvSpPr>
              <p:cNvPr id="8" name="Content Placeholder 3">
                <a:extLst>
                  <a:ext uri="{FF2B5EF4-FFF2-40B4-BE49-F238E27FC236}">
                    <a16:creationId xmlns:a16="http://schemas.microsoft.com/office/drawing/2014/main" id="{9B35B09B-9CBE-D65B-C711-5BF27E62C01A}"/>
                  </a:ext>
                </a:extLst>
              </p:cNvPr>
              <p:cNvSpPr txBox="1">
                <a:spLocks noRot="1" noChangeAspect="1" noMove="1" noResize="1" noEditPoints="1" noAdjustHandles="1" noChangeArrowheads="1" noChangeShapeType="1" noTextEdit="1"/>
              </p:cNvSpPr>
              <p:nvPr/>
            </p:nvSpPr>
            <p:spPr>
              <a:xfrm>
                <a:off x="1532467" y="1452033"/>
                <a:ext cx="4210844" cy="4688417"/>
              </a:xfrm>
              <a:prstGeom prst="rect">
                <a:avLst/>
              </a:prstGeom>
              <a:blipFill>
                <a:blip r:embed="rId3"/>
                <a:stretch>
                  <a:fillRect l="-2605" t="-2211" r="-1737"/>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96B8C89C-774F-D91E-ADAC-64D4FAB4E50D}"/>
              </a:ext>
            </a:extLst>
          </p:cNvPr>
          <p:cNvGrpSpPr/>
          <p:nvPr/>
        </p:nvGrpSpPr>
        <p:grpSpPr>
          <a:xfrm>
            <a:off x="5892539" y="4157339"/>
            <a:ext cx="4866215" cy="1676637"/>
            <a:chOff x="5824802" y="3216501"/>
            <a:chExt cx="4866215" cy="1676637"/>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2F2CC4C-C770-E873-9C10-FEBBB7194B84}"/>
                    </a:ext>
                  </a:extLst>
                </p:cNvPr>
                <p:cNvSpPr txBox="1"/>
                <p:nvPr/>
              </p:nvSpPr>
              <p:spPr>
                <a:xfrm>
                  <a:off x="7010136" y="3216501"/>
                  <a:ext cx="2209800" cy="707886"/>
                </a:xfrm>
                <a:prstGeom prst="rect">
                  <a:avLst/>
                </a:prstGeom>
                <a:noFill/>
              </p:spPr>
              <p:txBody>
                <a:bodyPr wrap="square" rtlCol="0">
                  <a:spAutoFit/>
                </a:bodyPr>
                <a:lstStyle/>
                <a:p>
                  <a:pPr algn="ctr"/>
                  <a:r>
                    <a:rPr lang="en-US" sz="2000" b="1" dirty="0"/>
                    <a:t>Conjunction</a:t>
                  </a:r>
                </a:p>
                <a:p>
                  <a:pPr algn="ct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𝑃</m:t>
                        </m:r>
                        <m:r>
                          <a:rPr lang="x-IV_mathan" sz="2000">
                            <a:latin typeface="Cambria Math" panose="02040503050406030204" pitchFamily="18" charset="0"/>
                          </a:rPr>
                          <m:t>∧</m:t>
                        </m:r>
                        <m:r>
                          <m:rPr>
                            <m:sty m:val="p"/>
                          </m:rPr>
                          <a:rPr lang="en-US" sz="2000" b="0" i="0" smtClean="0">
                            <a:latin typeface="Cambria Math" panose="02040503050406030204" pitchFamily="18" charset="0"/>
                          </a:rPr>
                          <m:t>Q</m:t>
                        </m:r>
                      </m:oMath>
                    </m:oMathPara>
                  </a14:m>
                  <a:endParaRPr lang="en-US" sz="2000" dirty="0"/>
                </a:p>
              </p:txBody>
            </p:sp>
          </mc:Choice>
          <mc:Fallback>
            <p:sp>
              <p:nvSpPr>
                <p:cNvPr id="10" name="TextBox 9">
                  <a:extLst>
                    <a:ext uri="{FF2B5EF4-FFF2-40B4-BE49-F238E27FC236}">
                      <a16:creationId xmlns:a16="http://schemas.microsoft.com/office/drawing/2014/main" id="{92F2CC4C-C770-E873-9C10-FEBBB7194B84}"/>
                    </a:ext>
                  </a:extLst>
                </p:cNvPr>
                <p:cNvSpPr txBox="1">
                  <a:spLocks noRot="1" noChangeAspect="1" noMove="1" noResize="1" noEditPoints="1" noAdjustHandles="1" noChangeArrowheads="1" noChangeShapeType="1" noTextEdit="1"/>
                </p:cNvSpPr>
                <p:nvPr/>
              </p:nvSpPr>
              <p:spPr>
                <a:xfrm>
                  <a:off x="7010136" y="3216501"/>
                  <a:ext cx="2209800" cy="707886"/>
                </a:xfrm>
                <a:prstGeom prst="rect">
                  <a:avLst/>
                </a:prstGeom>
                <a:blipFill>
                  <a:blip r:embed="rId4"/>
                  <a:stretch>
                    <a:fillRect t="-5172" b="-6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4A45EBD-FEAD-0658-587C-2EC8AB0A6513}"/>
                    </a:ext>
                  </a:extLst>
                </p:cNvPr>
                <p:cNvSpPr txBox="1"/>
                <p:nvPr/>
              </p:nvSpPr>
              <p:spPr>
                <a:xfrm>
                  <a:off x="5824802" y="4185252"/>
                  <a:ext cx="1261798" cy="707886"/>
                </a:xfrm>
                <a:prstGeom prst="rect">
                  <a:avLst/>
                </a:prstGeom>
                <a:noFill/>
              </p:spPr>
              <p:txBody>
                <a:bodyPr wrap="square" rtlCol="0">
                  <a:spAutoFit/>
                </a:bodyPr>
                <a:lstStyle/>
                <a:p>
                  <a:pPr algn="ctr"/>
                  <a:r>
                    <a:rPr lang="en-US" sz="2000" b="1" dirty="0"/>
                    <a:t>Conjunct</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oMath>
                    </m:oMathPara>
                  </a14:m>
                  <a:endParaRPr lang="en-US" sz="2000" dirty="0"/>
                </a:p>
              </p:txBody>
            </p:sp>
          </mc:Choice>
          <mc:Fallback>
            <p:sp>
              <p:nvSpPr>
                <p:cNvPr id="11" name="TextBox 10">
                  <a:extLst>
                    <a:ext uri="{FF2B5EF4-FFF2-40B4-BE49-F238E27FC236}">
                      <a16:creationId xmlns:a16="http://schemas.microsoft.com/office/drawing/2014/main" id="{04A45EBD-FEAD-0658-587C-2EC8AB0A6513}"/>
                    </a:ext>
                  </a:extLst>
                </p:cNvPr>
                <p:cNvSpPr txBox="1">
                  <a:spLocks noRot="1" noChangeAspect="1" noMove="1" noResize="1" noEditPoints="1" noAdjustHandles="1" noChangeArrowheads="1" noChangeShapeType="1" noTextEdit="1"/>
                </p:cNvSpPr>
                <p:nvPr/>
              </p:nvSpPr>
              <p:spPr>
                <a:xfrm>
                  <a:off x="5824802" y="4185252"/>
                  <a:ext cx="1261798" cy="707886"/>
                </a:xfrm>
                <a:prstGeom prst="rect">
                  <a:avLst/>
                </a:prstGeom>
                <a:blipFill>
                  <a:blip r:embed="rId5"/>
                  <a:stretch>
                    <a:fillRect l="-1449" t="-5172" r="-4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61DAEFD-8F23-F6D3-E0B6-5BFB0ACCB89D}"/>
                    </a:ext>
                  </a:extLst>
                </p:cNvPr>
                <p:cNvSpPr txBox="1"/>
                <p:nvPr/>
              </p:nvSpPr>
              <p:spPr>
                <a:xfrm>
                  <a:off x="9429218" y="4182424"/>
                  <a:ext cx="1261799" cy="707886"/>
                </a:xfrm>
                <a:prstGeom prst="rect">
                  <a:avLst/>
                </a:prstGeom>
                <a:noFill/>
              </p:spPr>
              <p:txBody>
                <a:bodyPr wrap="square" rtlCol="0">
                  <a:spAutoFit/>
                </a:bodyPr>
                <a:lstStyle/>
                <a:p>
                  <a:pPr algn="ctr"/>
                  <a:r>
                    <a:rPr lang="en-US" sz="2000" b="1" dirty="0"/>
                    <a:t>Conjunct</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𝑄</m:t>
                        </m:r>
                      </m:oMath>
                    </m:oMathPara>
                  </a14:m>
                  <a:endParaRPr lang="en-US" sz="2000" dirty="0"/>
                </a:p>
              </p:txBody>
            </p:sp>
          </mc:Choice>
          <mc:Fallback>
            <p:sp>
              <p:nvSpPr>
                <p:cNvPr id="12" name="TextBox 11">
                  <a:extLst>
                    <a:ext uri="{FF2B5EF4-FFF2-40B4-BE49-F238E27FC236}">
                      <a16:creationId xmlns:a16="http://schemas.microsoft.com/office/drawing/2014/main" id="{361DAEFD-8F23-F6D3-E0B6-5BFB0ACCB89D}"/>
                    </a:ext>
                  </a:extLst>
                </p:cNvPr>
                <p:cNvSpPr txBox="1">
                  <a:spLocks noRot="1" noChangeAspect="1" noMove="1" noResize="1" noEditPoints="1" noAdjustHandles="1" noChangeArrowheads="1" noChangeShapeType="1" noTextEdit="1"/>
                </p:cNvSpPr>
                <p:nvPr/>
              </p:nvSpPr>
              <p:spPr>
                <a:xfrm>
                  <a:off x="9429218" y="4182424"/>
                  <a:ext cx="1261799" cy="707886"/>
                </a:xfrm>
                <a:prstGeom prst="rect">
                  <a:avLst/>
                </a:prstGeom>
                <a:blipFill>
                  <a:blip r:embed="rId6"/>
                  <a:stretch>
                    <a:fillRect l="-1449" t="-4274" r="-483" b="-5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1DD3155-9388-764E-475C-638F02AB32C8}"/>
                    </a:ext>
                  </a:extLst>
                </p:cNvPr>
                <p:cNvSpPr txBox="1"/>
                <p:nvPr/>
              </p:nvSpPr>
              <p:spPr>
                <a:xfrm>
                  <a:off x="7384654" y="4182424"/>
                  <a:ext cx="1460764" cy="707886"/>
                </a:xfrm>
                <a:prstGeom prst="rect">
                  <a:avLst/>
                </a:prstGeom>
                <a:noFill/>
              </p:spPr>
              <p:txBody>
                <a:bodyPr wrap="square" rtlCol="0">
                  <a:spAutoFit/>
                </a:bodyPr>
                <a:lstStyle/>
                <a:p>
                  <a:pPr algn="ctr"/>
                  <a:r>
                    <a:rPr lang="en-US" sz="2000" b="1" dirty="0"/>
                    <a:t>Connective</a:t>
                  </a:r>
                </a:p>
                <a:p>
                  <a:pPr algn="ctr"/>
                  <a14:m>
                    <m:oMathPara xmlns:m="http://schemas.openxmlformats.org/officeDocument/2006/math">
                      <m:oMathParaPr>
                        <m:jc m:val="centerGroup"/>
                      </m:oMathParaPr>
                      <m:oMath xmlns:m="http://schemas.openxmlformats.org/officeDocument/2006/math">
                        <m:r>
                          <a:rPr lang="x-IV_mathan" sz="2000">
                            <a:latin typeface="Cambria Math" panose="02040503050406030204" pitchFamily="18" charset="0"/>
                          </a:rPr>
                          <m:t>∧</m:t>
                        </m:r>
                      </m:oMath>
                    </m:oMathPara>
                  </a14:m>
                  <a:endParaRPr lang="en-US" sz="2000" dirty="0"/>
                </a:p>
              </p:txBody>
            </p:sp>
          </mc:Choice>
          <mc:Fallback>
            <p:sp>
              <p:nvSpPr>
                <p:cNvPr id="13" name="TextBox 12">
                  <a:extLst>
                    <a:ext uri="{FF2B5EF4-FFF2-40B4-BE49-F238E27FC236}">
                      <a16:creationId xmlns:a16="http://schemas.microsoft.com/office/drawing/2014/main" id="{81DD3155-9388-764E-475C-638F02AB32C8}"/>
                    </a:ext>
                  </a:extLst>
                </p:cNvPr>
                <p:cNvSpPr txBox="1">
                  <a:spLocks noRot="1" noChangeAspect="1" noMove="1" noResize="1" noEditPoints="1" noAdjustHandles="1" noChangeArrowheads="1" noChangeShapeType="1" noTextEdit="1"/>
                </p:cNvSpPr>
                <p:nvPr/>
              </p:nvSpPr>
              <p:spPr>
                <a:xfrm>
                  <a:off x="7384654" y="4182424"/>
                  <a:ext cx="1460764" cy="707886"/>
                </a:xfrm>
                <a:prstGeom prst="rect">
                  <a:avLst/>
                </a:prstGeom>
                <a:blipFill>
                  <a:blip r:embed="rId7"/>
                  <a:stretch>
                    <a:fillRect l="-2929" t="-4274" r="-251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FDAEA51E-C6B3-F16D-8E0D-43278D257BC2}"/>
                </a:ext>
              </a:extLst>
            </p:cNvPr>
            <p:cNvCxnSpPr>
              <a:cxnSpLocks/>
              <a:stCxn id="10" idx="2"/>
              <a:endCxn id="11" idx="0"/>
            </p:cNvCxnSpPr>
            <p:nvPr/>
          </p:nvCxnSpPr>
          <p:spPr>
            <a:xfrm flipH="1">
              <a:off x="6455701" y="3924387"/>
              <a:ext cx="1659335" cy="260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3882A5E-7DB1-E247-1D9A-268DA906B21D}"/>
                </a:ext>
              </a:extLst>
            </p:cNvPr>
            <p:cNvCxnSpPr>
              <a:cxnSpLocks/>
              <a:stCxn id="10" idx="2"/>
              <a:endCxn id="12" idx="0"/>
            </p:cNvCxnSpPr>
            <p:nvPr/>
          </p:nvCxnSpPr>
          <p:spPr>
            <a:xfrm>
              <a:off x="8115036" y="3924387"/>
              <a:ext cx="1945082" cy="258037"/>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7363560-738F-48D0-94AF-E04E8F38717A}"/>
                </a:ext>
              </a:extLst>
            </p:cNvPr>
            <p:cNvCxnSpPr>
              <a:cxnSpLocks/>
              <a:stCxn id="10" idx="2"/>
              <a:endCxn id="13" idx="0"/>
            </p:cNvCxnSpPr>
            <p:nvPr/>
          </p:nvCxnSpPr>
          <p:spPr>
            <a:xfrm>
              <a:off x="8115036" y="3924387"/>
              <a:ext cx="0" cy="25803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746DC45A-CD21-EBD3-A59D-7BE29AFF3AF3}"/>
                  </a:ext>
                </a:extLst>
              </p:cNvPr>
              <p:cNvGraphicFramePr>
                <a:graphicFrameLocks noGrp="1"/>
              </p:cNvGraphicFramePr>
              <p:nvPr>
                <p:extLst>
                  <p:ext uri="{D42A27DB-BD31-4B8C-83A1-F6EECF244321}">
                    <p14:modId xmlns:p14="http://schemas.microsoft.com/office/powerpoint/2010/main" val="1189871313"/>
                  </p:ext>
                </p:extLst>
              </p:nvPr>
            </p:nvGraphicFramePr>
            <p:xfrm>
              <a:off x="5892535" y="1758508"/>
              <a:ext cx="4866219" cy="1854200"/>
            </p:xfrm>
            <a:graphic>
              <a:graphicData uri="http://schemas.openxmlformats.org/drawingml/2006/table">
                <a:tbl>
                  <a:tblPr firstRow="1" bandRow="1">
                    <a:tableStyleId>{5940675A-B579-460E-94D1-54222C63F5DA}</a:tableStyleId>
                  </a:tblPr>
                  <a:tblGrid>
                    <a:gridCol w="1622073">
                      <a:extLst>
                        <a:ext uri="{9D8B030D-6E8A-4147-A177-3AD203B41FA5}">
                          <a16:colId xmlns:a16="http://schemas.microsoft.com/office/drawing/2014/main" val="1551538819"/>
                        </a:ext>
                      </a:extLst>
                    </a:gridCol>
                    <a:gridCol w="1622073">
                      <a:extLst>
                        <a:ext uri="{9D8B030D-6E8A-4147-A177-3AD203B41FA5}">
                          <a16:colId xmlns:a16="http://schemas.microsoft.com/office/drawing/2014/main" val="2530442309"/>
                        </a:ext>
                      </a:extLst>
                    </a:gridCol>
                    <a:gridCol w="1622073">
                      <a:extLst>
                        <a:ext uri="{9D8B030D-6E8A-4147-A177-3AD203B41FA5}">
                          <a16:colId xmlns:a16="http://schemas.microsoft.com/office/drawing/2014/main" val="3040098302"/>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𝑃</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𝑃</m:t>
                                </m:r>
                                <m:r>
                                  <a:rPr lang="x-IV_mathan" smtClean="0">
                                    <a:latin typeface="Cambria Math" panose="02040503050406030204" pitchFamily="18" charset="0"/>
                                  </a:rPr>
                                  <m:t>∧</m:t>
                                </m:r>
                                <m:r>
                                  <m:rPr>
                                    <m:sty m:val="p"/>
                                  </m:rPr>
                                  <a:rPr lang="en-US" b="0" i="0" smtClean="0">
                                    <a:latin typeface="Cambria Math" panose="02040503050406030204" pitchFamily="18" charset="0"/>
                                  </a:rPr>
                                  <m:t>Q</m:t>
                                </m:r>
                              </m:oMath>
                            </m:oMathPara>
                          </a14:m>
                          <a:endParaRPr lang="en-US" dirty="0"/>
                        </a:p>
                      </a:txBody>
                      <a:tcPr/>
                    </a:tc>
                    <a:extLst>
                      <a:ext uri="{0D108BD9-81ED-4DB2-BD59-A6C34878D82A}">
                        <a16:rowId xmlns:a16="http://schemas.microsoft.com/office/drawing/2014/main" val="2412132748"/>
                      </a:ext>
                    </a:extLst>
                  </a:tr>
                  <a:tr h="370840">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2905458198"/>
                      </a:ext>
                    </a:extLst>
                  </a:tr>
                  <a:tr h="370840">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1323936729"/>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3348552872"/>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502729971"/>
                      </a:ext>
                    </a:extLst>
                  </a:tr>
                </a:tbl>
              </a:graphicData>
            </a:graphic>
          </p:graphicFrame>
        </mc:Choice>
        <mc:Fallback>
          <p:graphicFrame>
            <p:nvGraphicFramePr>
              <p:cNvPr id="17" name="Table 16">
                <a:extLst>
                  <a:ext uri="{FF2B5EF4-FFF2-40B4-BE49-F238E27FC236}">
                    <a16:creationId xmlns:a16="http://schemas.microsoft.com/office/drawing/2014/main" id="{746DC45A-CD21-EBD3-A59D-7BE29AFF3AF3}"/>
                  </a:ext>
                </a:extLst>
              </p:cNvPr>
              <p:cNvGraphicFramePr>
                <a:graphicFrameLocks noGrp="1"/>
              </p:cNvGraphicFramePr>
              <p:nvPr>
                <p:extLst>
                  <p:ext uri="{D42A27DB-BD31-4B8C-83A1-F6EECF244321}">
                    <p14:modId xmlns:p14="http://schemas.microsoft.com/office/powerpoint/2010/main" val="1189871313"/>
                  </p:ext>
                </p:extLst>
              </p:nvPr>
            </p:nvGraphicFramePr>
            <p:xfrm>
              <a:off x="5892535" y="1758508"/>
              <a:ext cx="4866219" cy="1854200"/>
            </p:xfrm>
            <a:graphic>
              <a:graphicData uri="http://schemas.openxmlformats.org/drawingml/2006/table">
                <a:tbl>
                  <a:tblPr firstRow="1" bandRow="1">
                    <a:tableStyleId>{5940675A-B579-460E-94D1-54222C63F5DA}</a:tableStyleId>
                  </a:tblPr>
                  <a:tblGrid>
                    <a:gridCol w="1622073">
                      <a:extLst>
                        <a:ext uri="{9D8B030D-6E8A-4147-A177-3AD203B41FA5}">
                          <a16:colId xmlns:a16="http://schemas.microsoft.com/office/drawing/2014/main" val="1551538819"/>
                        </a:ext>
                      </a:extLst>
                    </a:gridCol>
                    <a:gridCol w="1622073">
                      <a:extLst>
                        <a:ext uri="{9D8B030D-6E8A-4147-A177-3AD203B41FA5}">
                          <a16:colId xmlns:a16="http://schemas.microsoft.com/office/drawing/2014/main" val="2530442309"/>
                        </a:ext>
                      </a:extLst>
                    </a:gridCol>
                    <a:gridCol w="1622073">
                      <a:extLst>
                        <a:ext uri="{9D8B030D-6E8A-4147-A177-3AD203B41FA5}">
                          <a16:colId xmlns:a16="http://schemas.microsoft.com/office/drawing/2014/main" val="3040098302"/>
                        </a:ext>
                      </a:extLst>
                    </a:gridCol>
                  </a:tblGrid>
                  <a:tr h="370840">
                    <a:tc>
                      <a:txBody>
                        <a:bodyPr/>
                        <a:lstStyle/>
                        <a:p>
                          <a:endParaRPr lang="en-US"/>
                        </a:p>
                      </a:txBody>
                      <a:tcPr>
                        <a:blipFill>
                          <a:blip r:embed="rId8"/>
                          <a:stretch>
                            <a:fillRect l="-376" t="-1639" r="-201128" b="-424590"/>
                          </a:stretch>
                        </a:blipFill>
                      </a:tcPr>
                    </a:tc>
                    <a:tc>
                      <a:txBody>
                        <a:bodyPr/>
                        <a:lstStyle/>
                        <a:p>
                          <a:endParaRPr lang="en-US"/>
                        </a:p>
                      </a:txBody>
                      <a:tcPr>
                        <a:blipFill>
                          <a:blip r:embed="rId8"/>
                          <a:stretch>
                            <a:fillRect l="-100000" t="-1639" r="-100375" b="-424590"/>
                          </a:stretch>
                        </a:blipFill>
                      </a:tcPr>
                    </a:tc>
                    <a:tc>
                      <a:txBody>
                        <a:bodyPr/>
                        <a:lstStyle/>
                        <a:p>
                          <a:endParaRPr lang="en-US"/>
                        </a:p>
                      </a:txBody>
                      <a:tcPr>
                        <a:blipFill>
                          <a:blip r:embed="rId8"/>
                          <a:stretch>
                            <a:fillRect l="-200752" t="-1639" r="-752" b="-424590"/>
                          </a:stretch>
                        </a:blipFill>
                      </a:tcPr>
                    </a:tc>
                    <a:extLst>
                      <a:ext uri="{0D108BD9-81ED-4DB2-BD59-A6C34878D82A}">
                        <a16:rowId xmlns:a16="http://schemas.microsoft.com/office/drawing/2014/main" val="2412132748"/>
                      </a:ext>
                    </a:extLst>
                  </a:tr>
                  <a:tr h="370840">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2905458198"/>
                      </a:ext>
                    </a:extLst>
                  </a:tr>
                  <a:tr h="370840">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1323936729"/>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3348552872"/>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502729971"/>
                      </a:ext>
                    </a:extLst>
                  </a:tr>
                </a:tbl>
              </a:graphicData>
            </a:graphic>
          </p:graphicFrame>
        </mc:Fallback>
      </mc:AlternateContent>
    </p:spTree>
    <p:extLst>
      <p:ext uri="{BB962C8B-B14F-4D97-AF65-F5344CB8AC3E}">
        <p14:creationId xmlns:p14="http://schemas.microsoft.com/office/powerpoint/2010/main" val="650128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8383A-5705-B137-9427-1BB5F51968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784D4B-D1A7-EDA0-318F-A540E61DE781}"/>
              </a:ext>
            </a:extLst>
          </p:cNvPr>
          <p:cNvSpPr>
            <a:spLocks noGrp="1"/>
          </p:cNvSpPr>
          <p:nvPr>
            <p:ph type="title"/>
          </p:nvPr>
        </p:nvSpPr>
        <p:spPr>
          <a:xfrm>
            <a:off x="1718733" y="365126"/>
            <a:ext cx="8754533" cy="871008"/>
          </a:xfrm>
        </p:spPr>
        <p:txBody>
          <a:bodyPr/>
          <a:lstStyle/>
          <a:p>
            <a:r>
              <a:rPr lang="en-US" dirty="0"/>
              <a:t>Meet the Connectives - Or</a:t>
            </a:r>
          </a:p>
        </p:txBody>
      </p:sp>
      <p:sp>
        <p:nvSpPr>
          <p:cNvPr id="4" name="Footer Placeholder 3">
            <a:extLst>
              <a:ext uri="{FF2B5EF4-FFF2-40B4-BE49-F238E27FC236}">
                <a16:creationId xmlns:a16="http://schemas.microsoft.com/office/drawing/2014/main" id="{2B42B58C-691E-438E-8C58-F84CF46752DA}"/>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6F0E8CEC-0DC6-E5BF-4579-B9B9C13322FE}"/>
              </a:ext>
            </a:extLst>
          </p:cNvPr>
          <p:cNvSpPr>
            <a:spLocks noGrp="1"/>
          </p:cNvSpPr>
          <p:nvPr>
            <p:ph type="sldNum" sz="quarter" idx="12"/>
          </p:nvPr>
        </p:nvSpPr>
        <p:spPr/>
        <p:txBody>
          <a:bodyPr/>
          <a:lstStyle/>
          <a:p>
            <a:fld id="{A49DFD55-3C28-40EF-9E31-A92D2E4017FF}" type="slidenum">
              <a:rPr lang="en-US" smtClean="0"/>
              <a:pPr/>
              <a:t>45</a:t>
            </a:fld>
            <a:endParaRPr lang="en-US" dirty="0"/>
          </a:p>
        </p:txBody>
      </p:sp>
      <mc:AlternateContent xmlns:mc="http://schemas.openxmlformats.org/markup-compatibility/2006">
        <mc:Choice xmlns:a14="http://schemas.microsoft.com/office/drawing/2010/main" Requires="a14">
          <p:sp>
            <p:nvSpPr>
              <p:cNvPr id="8" name="Content Placeholder 3">
                <a:extLst>
                  <a:ext uri="{FF2B5EF4-FFF2-40B4-BE49-F238E27FC236}">
                    <a16:creationId xmlns:a16="http://schemas.microsoft.com/office/drawing/2014/main" id="{C542EBAC-CB8D-BF55-FAAF-4222AF0EA217}"/>
                  </a:ext>
                </a:extLst>
              </p:cNvPr>
              <p:cNvSpPr txBox="1">
                <a:spLocks/>
              </p:cNvSpPr>
              <p:nvPr/>
            </p:nvSpPr>
            <p:spPr>
              <a:xfrm>
                <a:off x="1532467" y="1452033"/>
                <a:ext cx="4210844" cy="4688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14:m>
                  <m:oMath xmlns:m="http://schemas.openxmlformats.org/officeDocument/2006/math">
                    <m:r>
                      <a:rPr lang="x-IV_mathan" smtClean="0"/>
                      <m:t>∨</m:t>
                    </m:r>
                  </m:oMath>
                </a14:m>
                <a:r>
                  <a:rPr lang="en-US" dirty="0"/>
                  <a:t> (or)</a:t>
                </a:r>
              </a:p>
              <a:p>
                <a:pPr marL="285750" indent="-285750"/>
                <a:r>
                  <a:rPr lang="en-US" dirty="0"/>
                  <a:t>A sentence whose main connective is </a:t>
                </a:r>
                <a14:m>
                  <m:oMath xmlns:m="http://schemas.openxmlformats.org/officeDocument/2006/math">
                    <m:r>
                      <a:rPr lang="x-IV_mathan"/>
                      <m:t>∨</m:t>
                    </m:r>
                  </m:oMath>
                </a14:m>
                <a:r>
                  <a:rPr lang="en-US" dirty="0"/>
                  <a:t>, such as </a:t>
                </a:r>
                <a14:m>
                  <m:oMath xmlns:m="http://schemas.openxmlformats.org/officeDocument/2006/math">
                    <m:r>
                      <a:rPr lang="en-US">
                        <a:latin typeface="Cambria Math" panose="02040503050406030204" pitchFamily="18" charset="0"/>
                      </a:rPr>
                      <m:t>(</m:t>
                    </m:r>
                    <m:r>
                      <m:rPr>
                        <m:sty m:val="p"/>
                      </m:rPr>
                      <a:rPr lang="en-US" b="0" i="0" smtClean="0">
                        <a:latin typeface="Cambria Math" panose="02040503050406030204" pitchFamily="18" charset="0"/>
                      </a:rPr>
                      <m:t>A</m:t>
                    </m:r>
                    <m:r>
                      <a:rPr lang="x-IV_mathan">
                        <a:latin typeface="Cambria Math" panose="02040503050406030204" pitchFamily="18" charset="0"/>
                      </a:rPr>
                      <m:t>∧</m:t>
                    </m:r>
                    <m:r>
                      <m:rPr>
                        <m:sty m:val="p"/>
                      </m:rPr>
                      <a:rPr lang="en-US" b="0" i="0" smtClean="0">
                        <a:latin typeface="Cambria Math" panose="02040503050406030204" pitchFamily="18" charset="0"/>
                      </a:rPr>
                      <m:t>B</m:t>
                    </m:r>
                    <m:r>
                      <a:rPr lang="en-US" b="0" i="0" smtClean="0">
                        <a:latin typeface="Cambria Math" panose="02040503050406030204" pitchFamily="18" charset="0"/>
                      </a:rPr>
                      <m:t>)</m:t>
                    </m:r>
                    <m:r>
                      <a:rPr lang="x-IV_mathan"/>
                      <m:t>∨</m:t>
                    </m:r>
                    <m:r>
                      <m:rPr>
                        <m:sty m:val="p"/>
                      </m:rPr>
                      <a:rPr lang="en-US" b="0" i="0" smtClean="0">
                        <a:latin typeface="Cambria Math" panose="02040503050406030204" pitchFamily="18" charset="0"/>
                      </a:rPr>
                      <m:t>C</m:t>
                    </m:r>
                  </m:oMath>
                </a14:m>
                <a:r>
                  <a:rPr lang="en-US" dirty="0"/>
                  <a:t>, is called a </a:t>
                </a:r>
                <a:r>
                  <a:rPr lang="en-US" b="1" dirty="0"/>
                  <a:t>disjunction</a:t>
                </a:r>
                <a:r>
                  <a:rPr lang="en-US" dirty="0"/>
                  <a:t>.</a:t>
                </a:r>
              </a:p>
              <a:p>
                <a:pPr marL="285750" indent="-285750"/>
                <a:r>
                  <a:rPr lang="en-US" dirty="0"/>
                  <a:t>Its parts are </a:t>
                </a:r>
                <a:r>
                  <a:rPr lang="en-US" b="1" dirty="0"/>
                  <a:t>disjuncts</a:t>
                </a:r>
                <a:r>
                  <a:rPr lang="en-US" dirty="0"/>
                  <a:t>.</a:t>
                </a:r>
              </a:p>
            </p:txBody>
          </p:sp>
        </mc:Choice>
        <mc:Fallback>
          <p:sp>
            <p:nvSpPr>
              <p:cNvPr id="8" name="Content Placeholder 3">
                <a:extLst>
                  <a:ext uri="{FF2B5EF4-FFF2-40B4-BE49-F238E27FC236}">
                    <a16:creationId xmlns:a16="http://schemas.microsoft.com/office/drawing/2014/main" id="{C542EBAC-CB8D-BF55-FAAF-4222AF0EA217}"/>
                  </a:ext>
                </a:extLst>
              </p:cNvPr>
              <p:cNvSpPr txBox="1">
                <a:spLocks noRot="1" noChangeAspect="1" noMove="1" noResize="1" noEditPoints="1" noAdjustHandles="1" noChangeArrowheads="1" noChangeShapeType="1" noTextEdit="1"/>
              </p:cNvSpPr>
              <p:nvPr/>
            </p:nvSpPr>
            <p:spPr>
              <a:xfrm>
                <a:off x="1532467" y="1452033"/>
                <a:ext cx="4210844" cy="4688417"/>
              </a:xfrm>
              <a:prstGeom prst="rect">
                <a:avLst/>
              </a:prstGeom>
              <a:blipFill>
                <a:blip r:embed="rId3"/>
                <a:stretch>
                  <a:fillRect l="-2605" t="-2211" r="-1737"/>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EC72EA47-0772-914F-8D27-CD661FEF2139}"/>
              </a:ext>
            </a:extLst>
          </p:cNvPr>
          <p:cNvGrpSpPr/>
          <p:nvPr/>
        </p:nvGrpSpPr>
        <p:grpSpPr>
          <a:xfrm>
            <a:off x="5892539" y="4157339"/>
            <a:ext cx="4866215" cy="1676637"/>
            <a:chOff x="5824802" y="3216501"/>
            <a:chExt cx="4866215" cy="1676637"/>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835F75D-290F-55C5-7D7F-E2FD783CD343}"/>
                    </a:ext>
                  </a:extLst>
                </p:cNvPr>
                <p:cNvSpPr txBox="1"/>
                <p:nvPr/>
              </p:nvSpPr>
              <p:spPr>
                <a:xfrm>
                  <a:off x="7010136" y="3216501"/>
                  <a:ext cx="2209800" cy="707886"/>
                </a:xfrm>
                <a:prstGeom prst="rect">
                  <a:avLst/>
                </a:prstGeom>
                <a:noFill/>
              </p:spPr>
              <p:txBody>
                <a:bodyPr wrap="square" rtlCol="0">
                  <a:spAutoFit/>
                </a:bodyPr>
                <a:lstStyle/>
                <a:p>
                  <a:pPr algn="ctr"/>
                  <a:r>
                    <a:rPr lang="en-US" sz="2000" b="1" dirty="0"/>
                    <a:t>Disjunction</a:t>
                  </a:r>
                </a:p>
                <a:p>
                  <a:pPr algn="ct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r>
                          <m:rPr>
                            <m:sty m:val="p"/>
                          </m:rPr>
                          <a:rPr lang="en-US" sz="2000">
                            <a:latin typeface="Cambria Math" panose="02040503050406030204" pitchFamily="18" charset="0"/>
                          </a:rPr>
                          <m:t>A</m:t>
                        </m:r>
                        <m:r>
                          <a:rPr lang="x-IV_mathan" sz="2000">
                            <a:latin typeface="Cambria Math" panose="02040503050406030204" pitchFamily="18" charset="0"/>
                          </a:rPr>
                          <m:t>∧</m:t>
                        </m:r>
                        <m:r>
                          <m:rPr>
                            <m:sty m:val="p"/>
                          </m:rPr>
                          <a:rPr lang="en-US" sz="2000">
                            <a:latin typeface="Cambria Math" panose="02040503050406030204" pitchFamily="18" charset="0"/>
                          </a:rPr>
                          <m:t>B</m:t>
                        </m:r>
                        <m:r>
                          <a:rPr lang="en-US" sz="2000">
                            <a:latin typeface="Cambria Math" panose="02040503050406030204" pitchFamily="18" charset="0"/>
                          </a:rPr>
                          <m:t>)∨</m:t>
                        </m:r>
                        <m:r>
                          <m:rPr>
                            <m:sty m:val="p"/>
                          </m:rPr>
                          <a:rPr lang="en-US" sz="2000">
                            <a:latin typeface="Cambria Math" panose="02040503050406030204" pitchFamily="18" charset="0"/>
                          </a:rPr>
                          <m:t>C</m:t>
                        </m:r>
                      </m:oMath>
                    </m:oMathPara>
                  </a14:m>
                  <a:endParaRPr lang="en-US" sz="2000" dirty="0"/>
                </a:p>
              </p:txBody>
            </p:sp>
          </mc:Choice>
          <mc:Fallback>
            <p:sp>
              <p:nvSpPr>
                <p:cNvPr id="10" name="TextBox 9">
                  <a:extLst>
                    <a:ext uri="{FF2B5EF4-FFF2-40B4-BE49-F238E27FC236}">
                      <a16:creationId xmlns:a16="http://schemas.microsoft.com/office/drawing/2014/main" id="{B835F75D-290F-55C5-7D7F-E2FD783CD343}"/>
                    </a:ext>
                  </a:extLst>
                </p:cNvPr>
                <p:cNvSpPr txBox="1">
                  <a:spLocks noRot="1" noChangeAspect="1" noMove="1" noResize="1" noEditPoints="1" noAdjustHandles="1" noChangeArrowheads="1" noChangeShapeType="1" noTextEdit="1"/>
                </p:cNvSpPr>
                <p:nvPr/>
              </p:nvSpPr>
              <p:spPr>
                <a:xfrm>
                  <a:off x="7010136" y="3216501"/>
                  <a:ext cx="2209800" cy="707886"/>
                </a:xfrm>
                <a:prstGeom prst="rect">
                  <a:avLst/>
                </a:prstGeom>
                <a:blipFill>
                  <a:blip r:embed="rId4"/>
                  <a:stretch>
                    <a:fillRect t="-5172" b="-86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A9BC082-9BB5-7F78-9CB1-50408C2805EF}"/>
                    </a:ext>
                  </a:extLst>
                </p:cNvPr>
                <p:cNvSpPr txBox="1"/>
                <p:nvPr/>
              </p:nvSpPr>
              <p:spPr>
                <a:xfrm>
                  <a:off x="5824802" y="4185252"/>
                  <a:ext cx="1261798" cy="707886"/>
                </a:xfrm>
                <a:prstGeom prst="rect">
                  <a:avLst/>
                </a:prstGeom>
                <a:noFill/>
              </p:spPr>
              <p:txBody>
                <a:bodyPr wrap="square" rtlCol="0">
                  <a:spAutoFit/>
                </a:bodyPr>
                <a:lstStyle/>
                <a:p>
                  <a:pPr algn="ctr"/>
                  <a:r>
                    <a:rPr lang="en-US" sz="2000" b="1" dirty="0"/>
                    <a:t>Disjunct</a:t>
                  </a:r>
                </a:p>
                <a:p>
                  <a:pPr algn="ct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r>
                          <m:rPr>
                            <m:sty m:val="p"/>
                          </m:rPr>
                          <a:rPr lang="en-US" sz="2000">
                            <a:latin typeface="Cambria Math" panose="02040503050406030204" pitchFamily="18" charset="0"/>
                          </a:rPr>
                          <m:t>A</m:t>
                        </m:r>
                        <m:r>
                          <a:rPr lang="x-IV_mathan" sz="2000">
                            <a:latin typeface="Cambria Math" panose="02040503050406030204" pitchFamily="18" charset="0"/>
                          </a:rPr>
                          <m:t>∧</m:t>
                        </m:r>
                        <m:r>
                          <m:rPr>
                            <m:sty m:val="p"/>
                          </m:rPr>
                          <a:rPr lang="en-US" sz="2000">
                            <a:latin typeface="Cambria Math" panose="02040503050406030204" pitchFamily="18" charset="0"/>
                          </a:rPr>
                          <m:t>B</m:t>
                        </m:r>
                        <m:r>
                          <a:rPr lang="en-US" sz="2000">
                            <a:latin typeface="Cambria Math" panose="02040503050406030204" pitchFamily="18" charset="0"/>
                          </a:rPr>
                          <m:t>)</m:t>
                        </m:r>
                      </m:oMath>
                    </m:oMathPara>
                  </a14:m>
                  <a:endParaRPr lang="en-US" sz="2000" dirty="0"/>
                </a:p>
              </p:txBody>
            </p:sp>
          </mc:Choice>
          <mc:Fallback>
            <p:sp>
              <p:nvSpPr>
                <p:cNvPr id="11" name="TextBox 10">
                  <a:extLst>
                    <a:ext uri="{FF2B5EF4-FFF2-40B4-BE49-F238E27FC236}">
                      <a16:creationId xmlns:a16="http://schemas.microsoft.com/office/drawing/2014/main" id="{2A9BC082-9BB5-7F78-9CB1-50408C2805EF}"/>
                    </a:ext>
                  </a:extLst>
                </p:cNvPr>
                <p:cNvSpPr txBox="1">
                  <a:spLocks noRot="1" noChangeAspect="1" noMove="1" noResize="1" noEditPoints="1" noAdjustHandles="1" noChangeArrowheads="1" noChangeShapeType="1" noTextEdit="1"/>
                </p:cNvSpPr>
                <p:nvPr/>
              </p:nvSpPr>
              <p:spPr>
                <a:xfrm>
                  <a:off x="5824802" y="4185252"/>
                  <a:ext cx="1261798" cy="707886"/>
                </a:xfrm>
                <a:prstGeom prst="rect">
                  <a:avLst/>
                </a:prstGeom>
                <a:blipFill>
                  <a:blip r:embed="rId5"/>
                  <a:stretch>
                    <a:fillRect t="-5172" b="-86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409D34F-4590-23BE-3FF7-6BE0A6662BA5}"/>
                    </a:ext>
                  </a:extLst>
                </p:cNvPr>
                <p:cNvSpPr txBox="1"/>
                <p:nvPr/>
              </p:nvSpPr>
              <p:spPr>
                <a:xfrm>
                  <a:off x="9429218" y="4182424"/>
                  <a:ext cx="1261799" cy="707886"/>
                </a:xfrm>
                <a:prstGeom prst="rect">
                  <a:avLst/>
                </a:prstGeom>
                <a:noFill/>
              </p:spPr>
              <p:txBody>
                <a:bodyPr wrap="square" rtlCol="0">
                  <a:spAutoFit/>
                </a:bodyPr>
                <a:lstStyle/>
                <a:p>
                  <a:pPr algn="ctr"/>
                  <a:r>
                    <a:rPr lang="en-US" sz="2000" b="1" dirty="0"/>
                    <a:t>Disjunct</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oMath>
                    </m:oMathPara>
                  </a14:m>
                  <a:endParaRPr lang="en-US" sz="2000" dirty="0"/>
                </a:p>
              </p:txBody>
            </p:sp>
          </mc:Choice>
          <mc:Fallback>
            <p:sp>
              <p:nvSpPr>
                <p:cNvPr id="12" name="TextBox 11">
                  <a:extLst>
                    <a:ext uri="{FF2B5EF4-FFF2-40B4-BE49-F238E27FC236}">
                      <a16:creationId xmlns:a16="http://schemas.microsoft.com/office/drawing/2014/main" id="{4409D34F-4590-23BE-3FF7-6BE0A6662BA5}"/>
                    </a:ext>
                  </a:extLst>
                </p:cNvPr>
                <p:cNvSpPr txBox="1">
                  <a:spLocks noRot="1" noChangeAspect="1" noMove="1" noResize="1" noEditPoints="1" noAdjustHandles="1" noChangeArrowheads="1" noChangeShapeType="1" noTextEdit="1"/>
                </p:cNvSpPr>
                <p:nvPr/>
              </p:nvSpPr>
              <p:spPr>
                <a:xfrm>
                  <a:off x="9429218" y="4182424"/>
                  <a:ext cx="1261799" cy="707886"/>
                </a:xfrm>
                <a:prstGeom prst="rect">
                  <a:avLst/>
                </a:prstGeom>
                <a:blipFill>
                  <a:blip r:embed="rId6"/>
                  <a:stretch>
                    <a:fillRect t="-42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022D9E7-3ED9-EB6A-EAF0-4BC433EDBAF7}"/>
                    </a:ext>
                  </a:extLst>
                </p:cNvPr>
                <p:cNvSpPr txBox="1"/>
                <p:nvPr/>
              </p:nvSpPr>
              <p:spPr>
                <a:xfrm>
                  <a:off x="7384654" y="4182424"/>
                  <a:ext cx="1460764" cy="707886"/>
                </a:xfrm>
                <a:prstGeom prst="rect">
                  <a:avLst/>
                </a:prstGeom>
                <a:noFill/>
              </p:spPr>
              <p:txBody>
                <a:bodyPr wrap="square" rtlCol="0">
                  <a:spAutoFit/>
                </a:bodyPr>
                <a:lstStyle/>
                <a:p>
                  <a:pPr algn="ctr"/>
                  <a:r>
                    <a:rPr lang="en-US" sz="2000" b="1" dirty="0"/>
                    <a:t>Connective</a:t>
                  </a:r>
                </a:p>
                <a:p>
                  <a:pPr algn="ctr"/>
                  <a14:m>
                    <m:oMathPara xmlns:m="http://schemas.openxmlformats.org/officeDocument/2006/math">
                      <m:oMathParaPr>
                        <m:jc m:val="centerGroup"/>
                      </m:oMathParaPr>
                      <m:oMath xmlns:m="http://schemas.openxmlformats.org/officeDocument/2006/math">
                        <m:r>
                          <a:rPr lang="x-IV_mathan" sz="2000">
                            <a:latin typeface="Cambria Math" panose="02040503050406030204" pitchFamily="18" charset="0"/>
                          </a:rPr>
                          <m:t>∨</m:t>
                        </m:r>
                      </m:oMath>
                    </m:oMathPara>
                  </a14:m>
                  <a:endParaRPr lang="en-US" sz="2000" dirty="0"/>
                </a:p>
              </p:txBody>
            </p:sp>
          </mc:Choice>
          <mc:Fallback>
            <p:sp>
              <p:nvSpPr>
                <p:cNvPr id="13" name="TextBox 12">
                  <a:extLst>
                    <a:ext uri="{FF2B5EF4-FFF2-40B4-BE49-F238E27FC236}">
                      <a16:creationId xmlns:a16="http://schemas.microsoft.com/office/drawing/2014/main" id="{5022D9E7-3ED9-EB6A-EAF0-4BC433EDBAF7}"/>
                    </a:ext>
                  </a:extLst>
                </p:cNvPr>
                <p:cNvSpPr txBox="1">
                  <a:spLocks noRot="1" noChangeAspect="1" noMove="1" noResize="1" noEditPoints="1" noAdjustHandles="1" noChangeArrowheads="1" noChangeShapeType="1" noTextEdit="1"/>
                </p:cNvSpPr>
                <p:nvPr/>
              </p:nvSpPr>
              <p:spPr>
                <a:xfrm>
                  <a:off x="7384654" y="4182424"/>
                  <a:ext cx="1460764" cy="707886"/>
                </a:xfrm>
                <a:prstGeom prst="rect">
                  <a:avLst/>
                </a:prstGeom>
                <a:blipFill>
                  <a:blip r:embed="rId7"/>
                  <a:stretch>
                    <a:fillRect l="-2929" t="-4274" r="-251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C659EF00-F05A-38DA-4B98-70A38F4C5B86}"/>
                </a:ext>
              </a:extLst>
            </p:cNvPr>
            <p:cNvCxnSpPr>
              <a:cxnSpLocks/>
              <a:stCxn id="10" idx="2"/>
              <a:endCxn id="11" idx="0"/>
            </p:cNvCxnSpPr>
            <p:nvPr/>
          </p:nvCxnSpPr>
          <p:spPr>
            <a:xfrm flipH="1">
              <a:off x="6455701" y="3924387"/>
              <a:ext cx="1659335" cy="260865"/>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4BFAD84-AE41-AB0B-4126-CDE6BF024DF7}"/>
                </a:ext>
              </a:extLst>
            </p:cNvPr>
            <p:cNvCxnSpPr>
              <a:cxnSpLocks/>
              <a:stCxn id="10" idx="2"/>
              <a:endCxn id="12" idx="0"/>
            </p:cNvCxnSpPr>
            <p:nvPr/>
          </p:nvCxnSpPr>
          <p:spPr>
            <a:xfrm>
              <a:off x="8115036" y="3924387"/>
              <a:ext cx="1945082" cy="258037"/>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DD931F6-8A07-B6AD-1678-2A4BD7DE33AC}"/>
                </a:ext>
              </a:extLst>
            </p:cNvPr>
            <p:cNvCxnSpPr>
              <a:cxnSpLocks/>
              <a:stCxn id="10" idx="2"/>
              <a:endCxn id="13" idx="0"/>
            </p:cNvCxnSpPr>
            <p:nvPr/>
          </p:nvCxnSpPr>
          <p:spPr>
            <a:xfrm>
              <a:off x="8115036" y="3924387"/>
              <a:ext cx="0" cy="25803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C317DD6D-4317-0E3B-EB90-474476551807}"/>
                  </a:ext>
                </a:extLst>
              </p:cNvPr>
              <p:cNvGraphicFramePr>
                <a:graphicFrameLocks noGrp="1"/>
              </p:cNvGraphicFramePr>
              <p:nvPr>
                <p:extLst>
                  <p:ext uri="{D42A27DB-BD31-4B8C-83A1-F6EECF244321}">
                    <p14:modId xmlns:p14="http://schemas.microsoft.com/office/powerpoint/2010/main" val="3854742839"/>
                  </p:ext>
                </p:extLst>
              </p:nvPr>
            </p:nvGraphicFramePr>
            <p:xfrm>
              <a:off x="5892535" y="1758508"/>
              <a:ext cx="4866219" cy="1854200"/>
            </p:xfrm>
            <a:graphic>
              <a:graphicData uri="http://schemas.openxmlformats.org/drawingml/2006/table">
                <a:tbl>
                  <a:tblPr firstRow="1" bandRow="1">
                    <a:tableStyleId>{5940675A-B579-460E-94D1-54222C63F5DA}</a:tableStyleId>
                  </a:tblPr>
                  <a:tblGrid>
                    <a:gridCol w="1622073">
                      <a:extLst>
                        <a:ext uri="{9D8B030D-6E8A-4147-A177-3AD203B41FA5}">
                          <a16:colId xmlns:a16="http://schemas.microsoft.com/office/drawing/2014/main" val="1551538819"/>
                        </a:ext>
                      </a:extLst>
                    </a:gridCol>
                    <a:gridCol w="1622073">
                      <a:extLst>
                        <a:ext uri="{9D8B030D-6E8A-4147-A177-3AD203B41FA5}">
                          <a16:colId xmlns:a16="http://schemas.microsoft.com/office/drawing/2014/main" val="2530442309"/>
                        </a:ext>
                      </a:extLst>
                    </a:gridCol>
                    <a:gridCol w="1622073">
                      <a:extLst>
                        <a:ext uri="{9D8B030D-6E8A-4147-A177-3AD203B41FA5}">
                          <a16:colId xmlns:a16="http://schemas.microsoft.com/office/drawing/2014/main" val="3040098302"/>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𝑃</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𝑃</m:t>
                                </m:r>
                                <m:r>
                                  <a:rPr lang="x-IV_mathan" sz="1800" kern="1200" smtClean="0">
                                    <a:solidFill>
                                      <a:schemeClr val="tx1"/>
                                    </a:solidFill>
                                    <a:effectLst/>
                                    <a:latin typeface="+mn-lt"/>
                                    <a:ea typeface="+mn-ea"/>
                                    <a:cs typeface="+mn-cs"/>
                                  </a:rPr>
                                  <m:t>∨</m:t>
                                </m:r>
                                <m:r>
                                  <m:rPr>
                                    <m:sty m:val="p"/>
                                  </m:rPr>
                                  <a:rPr lang="en-US" b="0" i="0" smtClean="0">
                                    <a:latin typeface="Cambria Math" panose="02040503050406030204" pitchFamily="18" charset="0"/>
                                  </a:rPr>
                                  <m:t>Q</m:t>
                                </m:r>
                              </m:oMath>
                            </m:oMathPara>
                          </a14:m>
                          <a:endParaRPr lang="en-US" dirty="0"/>
                        </a:p>
                      </a:txBody>
                      <a:tcPr/>
                    </a:tc>
                    <a:extLst>
                      <a:ext uri="{0D108BD9-81ED-4DB2-BD59-A6C34878D82A}">
                        <a16:rowId xmlns:a16="http://schemas.microsoft.com/office/drawing/2014/main" val="2412132748"/>
                      </a:ext>
                    </a:extLst>
                  </a:tr>
                  <a:tr h="370840">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2905458198"/>
                      </a:ext>
                    </a:extLst>
                  </a:tr>
                  <a:tr h="370840">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1323936729"/>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348552872"/>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502729971"/>
                      </a:ext>
                    </a:extLst>
                  </a:tr>
                </a:tbl>
              </a:graphicData>
            </a:graphic>
          </p:graphicFrame>
        </mc:Choice>
        <mc:Fallback>
          <p:graphicFrame>
            <p:nvGraphicFramePr>
              <p:cNvPr id="17" name="Table 16">
                <a:extLst>
                  <a:ext uri="{FF2B5EF4-FFF2-40B4-BE49-F238E27FC236}">
                    <a16:creationId xmlns:a16="http://schemas.microsoft.com/office/drawing/2014/main" id="{C317DD6D-4317-0E3B-EB90-474476551807}"/>
                  </a:ext>
                </a:extLst>
              </p:cNvPr>
              <p:cNvGraphicFramePr>
                <a:graphicFrameLocks noGrp="1"/>
              </p:cNvGraphicFramePr>
              <p:nvPr>
                <p:extLst>
                  <p:ext uri="{D42A27DB-BD31-4B8C-83A1-F6EECF244321}">
                    <p14:modId xmlns:p14="http://schemas.microsoft.com/office/powerpoint/2010/main" val="3854742839"/>
                  </p:ext>
                </p:extLst>
              </p:nvPr>
            </p:nvGraphicFramePr>
            <p:xfrm>
              <a:off x="5892535" y="1758508"/>
              <a:ext cx="4866219" cy="1854200"/>
            </p:xfrm>
            <a:graphic>
              <a:graphicData uri="http://schemas.openxmlformats.org/drawingml/2006/table">
                <a:tbl>
                  <a:tblPr firstRow="1" bandRow="1">
                    <a:tableStyleId>{5940675A-B579-460E-94D1-54222C63F5DA}</a:tableStyleId>
                  </a:tblPr>
                  <a:tblGrid>
                    <a:gridCol w="1622073">
                      <a:extLst>
                        <a:ext uri="{9D8B030D-6E8A-4147-A177-3AD203B41FA5}">
                          <a16:colId xmlns:a16="http://schemas.microsoft.com/office/drawing/2014/main" val="1551538819"/>
                        </a:ext>
                      </a:extLst>
                    </a:gridCol>
                    <a:gridCol w="1622073">
                      <a:extLst>
                        <a:ext uri="{9D8B030D-6E8A-4147-A177-3AD203B41FA5}">
                          <a16:colId xmlns:a16="http://schemas.microsoft.com/office/drawing/2014/main" val="2530442309"/>
                        </a:ext>
                      </a:extLst>
                    </a:gridCol>
                    <a:gridCol w="1622073">
                      <a:extLst>
                        <a:ext uri="{9D8B030D-6E8A-4147-A177-3AD203B41FA5}">
                          <a16:colId xmlns:a16="http://schemas.microsoft.com/office/drawing/2014/main" val="3040098302"/>
                        </a:ext>
                      </a:extLst>
                    </a:gridCol>
                  </a:tblGrid>
                  <a:tr h="370840">
                    <a:tc>
                      <a:txBody>
                        <a:bodyPr/>
                        <a:lstStyle/>
                        <a:p>
                          <a:endParaRPr lang="en-US"/>
                        </a:p>
                      </a:txBody>
                      <a:tcPr>
                        <a:blipFill>
                          <a:blip r:embed="rId8"/>
                          <a:stretch>
                            <a:fillRect l="-376" t="-1639" r="-201128" b="-424590"/>
                          </a:stretch>
                        </a:blipFill>
                      </a:tcPr>
                    </a:tc>
                    <a:tc>
                      <a:txBody>
                        <a:bodyPr/>
                        <a:lstStyle/>
                        <a:p>
                          <a:endParaRPr lang="en-US"/>
                        </a:p>
                      </a:txBody>
                      <a:tcPr>
                        <a:blipFill>
                          <a:blip r:embed="rId8"/>
                          <a:stretch>
                            <a:fillRect l="-100000" t="-1639" r="-100375" b="-424590"/>
                          </a:stretch>
                        </a:blipFill>
                      </a:tcPr>
                    </a:tc>
                    <a:tc>
                      <a:txBody>
                        <a:bodyPr/>
                        <a:lstStyle/>
                        <a:p>
                          <a:endParaRPr lang="en-US"/>
                        </a:p>
                      </a:txBody>
                      <a:tcPr>
                        <a:blipFill>
                          <a:blip r:embed="rId8"/>
                          <a:stretch>
                            <a:fillRect l="-200752" t="-1639" r="-752" b="-424590"/>
                          </a:stretch>
                        </a:blipFill>
                      </a:tcPr>
                    </a:tc>
                    <a:extLst>
                      <a:ext uri="{0D108BD9-81ED-4DB2-BD59-A6C34878D82A}">
                        <a16:rowId xmlns:a16="http://schemas.microsoft.com/office/drawing/2014/main" val="2412132748"/>
                      </a:ext>
                    </a:extLst>
                  </a:tr>
                  <a:tr h="370840">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2905458198"/>
                      </a:ext>
                    </a:extLst>
                  </a:tr>
                  <a:tr h="370840">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1323936729"/>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348552872"/>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502729971"/>
                      </a:ext>
                    </a:extLst>
                  </a:tr>
                </a:tbl>
              </a:graphicData>
            </a:graphic>
          </p:graphicFrame>
        </mc:Fallback>
      </mc:AlternateContent>
    </p:spTree>
    <p:extLst>
      <p:ext uri="{BB962C8B-B14F-4D97-AF65-F5344CB8AC3E}">
        <p14:creationId xmlns:p14="http://schemas.microsoft.com/office/powerpoint/2010/main" val="1996329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E236F-60AF-7BE7-A481-E740389869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E659C6-7588-112A-CED5-B48C42827338}"/>
              </a:ext>
            </a:extLst>
          </p:cNvPr>
          <p:cNvSpPr>
            <a:spLocks noGrp="1"/>
          </p:cNvSpPr>
          <p:nvPr>
            <p:ph type="title"/>
          </p:nvPr>
        </p:nvSpPr>
        <p:spPr>
          <a:xfrm>
            <a:off x="1718733" y="365126"/>
            <a:ext cx="8754533" cy="871008"/>
          </a:xfrm>
        </p:spPr>
        <p:txBody>
          <a:bodyPr/>
          <a:lstStyle/>
          <a:p>
            <a:r>
              <a:rPr lang="en-US" dirty="0"/>
              <a:t>Meet the Connectives - Implies</a:t>
            </a:r>
          </a:p>
        </p:txBody>
      </p:sp>
      <p:sp>
        <p:nvSpPr>
          <p:cNvPr id="4" name="Footer Placeholder 3">
            <a:extLst>
              <a:ext uri="{FF2B5EF4-FFF2-40B4-BE49-F238E27FC236}">
                <a16:creationId xmlns:a16="http://schemas.microsoft.com/office/drawing/2014/main" id="{14A564BD-0234-0318-01A7-B6E2EFCB2A56}"/>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916DFF11-F781-0086-3CB4-31F2816ABDD3}"/>
              </a:ext>
            </a:extLst>
          </p:cNvPr>
          <p:cNvSpPr>
            <a:spLocks noGrp="1"/>
          </p:cNvSpPr>
          <p:nvPr>
            <p:ph type="sldNum" sz="quarter" idx="12"/>
          </p:nvPr>
        </p:nvSpPr>
        <p:spPr/>
        <p:txBody>
          <a:bodyPr/>
          <a:lstStyle/>
          <a:p>
            <a:fld id="{A49DFD55-3C28-40EF-9E31-A92D2E4017FF}" type="slidenum">
              <a:rPr lang="en-US" smtClean="0"/>
              <a:pPr/>
              <a:t>46</a:t>
            </a:fld>
            <a:endParaRPr lang="en-US" dirty="0"/>
          </a:p>
        </p:txBody>
      </p:sp>
      <mc:AlternateContent xmlns:mc="http://schemas.openxmlformats.org/markup-compatibility/2006">
        <mc:Choice xmlns:a14="http://schemas.microsoft.com/office/drawing/2010/main" Requires="a14">
          <p:sp>
            <p:nvSpPr>
              <p:cNvPr id="8" name="Content Placeholder 3">
                <a:extLst>
                  <a:ext uri="{FF2B5EF4-FFF2-40B4-BE49-F238E27FC236}">
                    <a16:creationId xmlns:a16="http://schemas.microsoft.com/office/drawing/2014/main" id="{3697DA2B-8B54-ECA8-13BD-4EFE2C01D766}"/>
                  </a:ext>
                </a:extLst>
              </p:cNvPr>
              <p:cNvSpPr txBox="1">
                <a:spLocks/>
              </p:cNvSpPr>
              <p:nvPr/>
            </p:nvSpPr>
            <p:spPr>
              <a:xfrm>
                <a:off x="1532467" y="1452033"/>
                <a:ext cx="4210844" cy="4688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14:m>
                  <m:oMath xmlns:m="http://schemas.openxmlformats.org/officeDocument/2006/math">
                    <m:r>
                      <a:rPr lang="x-IV_mathan" sz="2400" smtClean="0"/>
                      <m:t>⇒</m:t>
                    </m:r>
                  </m:oMath>
                </a14:m>
                <a:r>
                  <a:rPr lang="en-US" sz="2400" dirty="0"/>
                  <a:t> (implies)</a:t>
                </a:r>
              </a:p>
              <a:p>
                <a:pPr marL="285750" indent="-285750"/>
                <a:r>
                  <a:rPr lang="en-US" sz="2400" dirty="0"/>
                  <a:t>A sentence such as </a:t>
                </a:r>
                <a14:m>
                  <m:oMath xmlns:m="http://schemas.openxmlformats.org/officeDocument/2006/math">
                    <m:r>
                      <a:rPr lang="en-US" sz="2400">
                        <a:latin typeface="Cambria Math" panose="02040503050406030204" pitchFamily="18" charset="0"/>
                      </a:rPr>
                      <m:t>(</m:t>
                    </m:r>
                    <m:r>
                      <m:rPr>
                        <m:sty m:val="p"/>
                      </m:rPr>
                      <a:rPr lang="en-US" sz="2400" b="0" i="0" smtClean="0">
                        <a:latin typeface="Cambria Math" panose="02040503050406030204" pitchFamily="18" charset="0"/>
                      </a:rPr>
                      <m:t>A</m:t>
                    </m:r>
                    <m:r>
                      <a:rPr lang="x-IV_mathan" sz="2400">
                        <a:latin typeface="Cambria Math" panose="02040503050406030204" pitchFamily="18" charset="0"/>
                      </a:rPr>
                      <m:t>∧</m:t>
                    </m:r>
                    <m:r>
                      <m:rPr>
                        <m:sty m:val="p"/>
                      </m:rPr>
                      <a:rPr lang="en-US" sz="2400" b="0" i="0" smtClean="0">
                        <a:latin typeface="Cambria Math" panose="02040503050406030204" pitchFamily="18" charset="0"/>
                      </a:rPr>
                      <m:t>B</m:t>
                    </m:r>
                    <m:r>
                      <a:rPr lang="en-US" sz="2400" b="0" i="0" smtClean="0">
                        <a:latin typeface="Cambria Math" panose="02040503050406030204" pitchFamily="18" charset="0"/>
                      </a:rPr>
                      <m:t>)</m:t>
                    </m:r>
                    <m:r>
                      <a:rPr lang="x-IV_mathan" sz="2400"/>
                      <m:t>⇒</m:t>
                    </m:r>
                    <m:r>
                      <a:rPr lang="en-US" sz="2400" i="1">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C</m:t>
                    </m:r>
                  </m:oMath>
                </a14:m>
                <a:r>
                  <a:rPr lang="en-US" sz="2400" dirty="0"/>
                  <a:t>, is called an </a:t>
                </a:r>
                <a:r>
                  <a:rPr lang="en-US" sz="2400" b="1" dirty="0"/>
                  <a:t>implication </a:t>
                </a:r>
                <a:r>
                  <a:rPr lang="en-US" sz="2400" dirty="0"/>
                  <a:t>(or conditional).</a:t>
                </a:r>
              </a:p>
              <a:p>
                <a:pPr marL="285750" indent="-285750"/>
                <a:r>
                  <a:rPr lang="en-US" sz="2400" dirty="0"/>
                  <a:t>Its </a:t>
                </a:r>
                <a:r>
                  <a:rPr lang="en-US" sz="2400" b="1" dirty="0"/>
                  <a:t>premise </a:t>
                </a:r>
                <a:r>
                  <a:rPr lang="en-US" sz="2400" dirty="0"/>
                  <a:t>or </a:t>
                </a:r>
                <a:r>
                  <a:rPr lang="en-US" sz="2400" b="1" dirty="0"/>
                  <a:t>antecedent </a:t>
                </a:r>
                <a:r>
                  <a:rPr lang="en-US" sz="2400" dirty="0"/>
                  <a:t>is </a:t>
                </a:r>
                <a14:m>
                  <m:oMath xmlns:m="http://schemas.openxmlformats.org/officeDocument/2006/math">
                    <m:r>
                      <a:rPr lang="en-US" sz="2400" smtClean="0">
                        <a:latin typeface="Cambria Math" panose="02040503050406030204" pitchFamily="18" charset="0"/>
                      </a:rPr>
                      <m:t>(</m:t>
                    </m:r>
                    <m:r>
                      <m:rPr>
                        <m:sty m:val="p"/>
                      </m:rPr>
                      <a:rPr lang="en-US" sz="2400" b="0" i="0" smtClean="0">
                        <a:latin typeface="Cambria Math" panose="02040503050406030204" pitchFamily="18" charset="0"/>
                      </a:rPr>
                      <m:t>A</m:t>
                    </m:r>
                    <m:r>
                      <a:rPr lang="x-IV_mathan" sz="2400">
                        <a:latin typeface="Cambria Math" panose="02040503050406030204" pitchFamily="18" charset="0"/>
                      </a:rPr>
                      <m:t>∧</m:t>
                    </m:r>
                    <m:r>
                      <m:rPr>
                        <m:sty m:val="p"/>
                      </m:rPr>
                      <a:rPr lang="en-US" sz="2400" b="0" i="0" smtClean="0">
                        <a:latin typeface="Cambria Math" panose="02040503050406030204" pitchFamily="18" charset="0"/>
                      </a:rPr>
                      <m:t>B</m:t>
                    </m:r>
                    <m:r>
                      <a:rPr lang="en-US" sz="2400" b="0" i="0" smtClean="0">
                        <a:latin typeface="Cambria Math" panose="02040503050406030204" pitchFamily="18" charset="0"/>
                      </a:rPr>
                      <m:t>)</m:t>
                    </m:r>
                  </m:oMath>
                </a14:m>
                <a:r>
                  <a:rPr lang="en-US" sz="2400" dirty="0"/>
                  <a:t>.</a:t>
                </a:r>
              </a:p>
              <a:p>
                <a:pPr marL="285750" indent="-285750"/>
                <a:r>
                  <a:rPr lang="en-US" sz="2400" dirty="0"/>
                  <a:t>Its </a:t>
                </a:r>
                <a:r>
                  <a:rPr lang="en-US" sz="2400" b="1" dirty="0"/>
                  <a:t>conclusion </a:t>
                </a:r>
                <a:r>
                  <a:rPr lang="en-US" sz="2400" dirty="0"/>
                  <a:t>or </a:t>
                </a:r>
                <a:r>
                  <a:rPr lang="en-US" sz="2400" b="1" dirty="0"/>
                  <a:t>consequent</a:t>
                </a:r>
                <a:r>
                  <a:rPr lang="en-US" sz="2400" dirty="0"/>
                  <a:t> is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C</m:t>
                    </m:r>
                  </m:oMath>
                </a14:m>
                <a:r>
                  <a:rPr lang="en-US" sz="2400" dirty="0"/>
                  <a:t>.</a:t>
                </a:r>
              </a:p>
              <a:p>
                <a:pPr marL="285750" indent="-285750"/>
                <a:r>
                  <a:rPr lang="en-US" sz="2400" dirty="0"/>
                  <a:t>Implications are also known as </a:t>
                </a:r>
                <a:r>
                  <a:rPr lang="en-US" sz="2400" b="1" dirty="0"/>
                  <a:t>rules </a:t>
                </a:r>
                <a:r>
                  <a:rPr lang="en-US" sz="2400" dirty="0"/>
                  <a:t>or </a:t>
                </a:r>
                <a:r>
                  <a:rPr lang="en-US" sz="2400" b="1" dirty="0"/>
                  <a:t>if-then</a:t>
                </a:r>
                <a:r>
                  <a:rPr lang="en-US" sz="2400" dirty="0"/>
                  <a:t> statements.</a:t>
                </a:r>
              </a:p>
            </p:txBody>
          </p:sp>
        </mc:Choice>
        <mc:Fallback>
          <p:sp>
            <p:nvSpPr>
              <p:cNvPr id="8" name="Content Placeholder 3">
                <a:extLst>
                  <a:ext uri="{FF2B5EF4-FFF2-40B4-BE49-F238E27FC236}">
                    <a16:creationId xmlns:a16="http://schemas.microsoft.com/office/drawing/2014/main" id="{3697DA2B-8B54-ECA8-13BD-4EFE2C01D766}"/>
                  </a:ext>
                </a:extLst>
              </p:cNvPr>
              <p:cNvSpPr txBox="1">
                <a:spLocks noRot="1" noChangeAspect="1" noMove="1" noResize="1" noEditPoints="1" noAdjustHandles="1" noChangeArrowheads="1" noChangeShapeType="1" noTextEdit="1"/>
              </p:cNvSpPr>
              <p:nvPr/>
            </p:nvSpPr>
            <p:spPr>
              <a:xfrm>
                <a:off x="1532467" y="1452033"/>
                <a:ext cx="4210844" cy="4688417"/>
              </a:xfrm>
              <a:prstGeom prst="rect">
                <a:avLst/>
              </a:prstGeom>
              <a:blipFill>
                <a:blip r:embed="rId3"/>
                <a:stretch>
                  <a:fillRect l="-1881" t="-1821" r="-1881"/>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068C5814-6278-B450-214A-E71E58402E74}"/>
              </a:ext>
            </a:extLst>
          </p:cNvPr>
          <p:cNvGrpSpPr/>
          <p:nvPr/>
        </p:nvGrpSpPr>
        <p:grpSpPr>
          <a:xfrm>
            <a:off x="5892538" y="4154896"/>
            <a:ext cx="4866217" cy="1680009"/>
            <a:chOff x="5824801" y="3214058"/>
            <a:chExt cx="4866217" cy="1680009"/>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CE068D7-E93C-509D-47ED-DB8624825725}"/>
                    </a:ext>
                  </a:extLst>
                </p:cNvPr>
                <p:cNvSpPr txBox="1"/>
                <p:nvPr/>
              </p:nvSpPr>
              <p:spPr>
                <a:xfrm>
                  <a:off x="7153007" y="3214058"/>
                  <a:ext cx="2209800" cy="707886"/>
                </a:xfrm>
                <a:prstGeom prst="rect">
                  <a:avLst/>
                </a:prstGeom>
                <a:noFill/>
              </p:spPr>
              <p:txBody>
                <a:bodyPr wrap="square" rtlCol="0">
                  <a:spAutoFit/>
                </a:bodyPr>
                <a:lstStyle/>
                <a:p>
                  <a:pPr algn="ctr"/>
                  <a:r>
                    <a:rPr lang="en-US" sz="2000" b="1" dirty="0"/>
                    <a:t>Implication</a:t>
                  </a:r>
                </a:p>
                <a:p>
                  <a:pPr algn="ct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r>
                          <m:rPr>
                            <m:sty m:val="p"/>
                          </m:rPr>
                          <a:rPr lang="en-US" sz="2000">
                            <a:latin typeface="Cambria Math" panose="02040503050406030204" pitchFamily="18" charset="0"/>
                          </a:rPr>
                          <m:t>A</m:t>
                        </m:r>
                        <m:r>
                          <a:rPr lang="x-IV_mathan" sz="2000">
                            <a:latin typeface="Cambria Math" panose="02040503050406030204" pitchFamily="18" charset="0"/>
                          </a:rPr>
                          <m:t>∧</m:t>
                        </m:r>
                        <m:r>
                          <m:rPr>
                            <m:sty m:val="p"/>
                          </m:rPr>
                          <a:rPr lang="en-US" sz="2000">
                            <a:latin typeface="Cambria Math" panose="02040503050406030204" pitchFamily="18" charset="0"/>
                          </a:rPr>
                          <m:t>B</m:t>
                        </m:r>
                        <m:r>
                          <a:rPr lang="en-US" sz="200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rPr>
                          <m:t>C</m:t>
                        </m:r>
                      </m:oMath>
                    </m:oMathPara>
                  </a14:m>
                  <a:endParaRPr lang="en-US" sz="2000" dirty="0"/>
                </a:p>
              </p:txBody>
            </p:sp>
          </mc:Choice>
          <mc:Fallback>
            <p:sp>
              <p:nvSpPr>
                <p:cNvPr id="10" name="TextBox 9">
                  <a:extLst>
                    <a:ext uri="{FF2B5EF4-FFF2-40B4-BE49-F238E27FC236}">
                      <a16:creationId xmlns:a16="http://schemas.microsoft.com/office/drawing/2014/main" id="{8CE068D7-E93C-509D-47ED-DB8624825725}"/>
                    </a:ext>
                  </a:extLst>
                </p:cNvPr>
                <p:cNvSpPr txBox="1">
                  <a:spLocks noRot="1" noChangeAspect="1" noMove="1" noResize="1" noEditPoints="1" noAdjustHandles="1" noChangeArrowheads="1" noChangeShapeType="1" noTextEdit="1"/>
                </p:cNvSpPr>
                <p:nvPr/>
              </p:nvSpPr>
              <p:spPr>
                <a:xfrm>
                  <a:off x="7153007" y="3214058"/>
                  <a:ext cx="2209800" cy="707886"/>
                </a:xfrm>
                <a:prstGeom prst="rect">
                  <a:avLst/>
                </a:prstGeom>
                <a:blipFill>
                  <a:blip r:embed="rId4"/>
                  <a:stretch>
                    <a:fillRect t="-5172" b="-86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C96FA56-82AD-9C47-1EF5-BDC4A51B5561}"/>
                    </a:ext>
                  </a:extLst>
                </p:cNvPr>
                <p:cNvSpPr txBox="1"/>
                <p:nvPr/>
              </p:nvSpPr>
              <p:spPr>
                <a:xfrm>
                  <a:off x="5824801" y="4183838"/>
                  <a:ext cx="1555488" cy="707886"/>
                </a:xfrm>
                <a:prstGeom prst="rect">
                  <a:avLst/>
                </a:prstGeom>
                <a:noFill/>
              </p:spPr>
              <p:txBody>
                <a:bodyPr wrap="square" rtlCol="0">
                  <a:spAutoFit/>
                </a:bodyPr>
                <a:lstStyle/>
                <a:p>
                  <a:pPr algn="ctr"/>
                  <a:r>
                    <a:rPr lang="en-US" sz="2000" b="1" dirty="0"/>
                    <a:t>Antecedent</a:t>
                  </a:r>
                </a:p>
                <a:p>
                  <a:pPr algn="ct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r>
                          <m:rPr>
                            <m:sty m:val="p"/>
                          </m:rPr>
                          <a:rPr lang="en-US" sz="2000">
                            <a:latin typeface="Cambria Math" panose="02040503050406030204" pitchFamily="18" charset="0"/>
                          </a:rPr>
                          <m:t>A</m:t>
                        </m:r>
                        <m:r>
                          <a:rPr lang="x-IV_mathan" sz="2000">
                            <a:latin typeface="Cambria Math" panose="02040503050406030204" pitchFamily="18" charset="0"/>
                          </a:rPr>
                          <m:t>∧</m:t>
                        </m:r>
                        <m:r>
                          <m:rPr>
                            <m:sty m:val="p"/>
                          </m:rPr>
                          <a:rPr lang="en-US" sz="2000">
                            <a:latin typeface="Cambria Math" panose="02040503050406030204" pitchFamily="18" charset="0"/>
                          </a:rPr>
                          <m:t>B</m:t>
                        </m:r>
                        <m:r>
                          <a:rPr lang="en-US" sz="2000">
                            <a:latin typeface="Cambria Math" panose="02040503050406030204" pitchFamily="18" charset="0"/>
                          </a:rPr>
                          <m:t>)</m:t>
                        </m:r>
                      </m:oMath>
                    </m:oMathPara>
                  </a14:m>
                  <a:endParaRPr lang="en-US" sz="2000" dirty="0"/>
                </a:p>
              </p:txBody>
            </p:sp>
          </mc:Choice>
          <mc:Fallback>
            <p:sp>
              <p:nvSpPr>
                <p:cNvPr id="11" name="TextBox 10">
                  <a:extLst>
                    <a:ext uri="{FF2B5EF4-FFF2-40B4-BE49-F238E27FC236}">
                      <a16:creationId xmlns:a16="http://schemas.microsoft.com/office/drawing/2014/main" id="{8C96FA56-82AD-9C47-1EF5-BDC4A51B5561}"/>
                    </a:ext>
                  </a:extLst>
                </p:cNvPr>
                <p:cNvSpPr txBox="1">
                  <a:spLocks noRot="1" noChangeAspect="1" noMove="1" noResize="1" noEditPoints="1" noAdjustHandles="1" noChangeArrowheads="1" noChangeShapeType="1" noTextEdit="1"/>
                </p:cNvSpPr>
                <p:nvPr/>
              </p:nvSpPr>
              <p:spPr>
                <a:xfrm>
                  <a:off x="5824801" y="4183838"/>
                  <a:ext cx="1555488" cy="707886"/>
                </a:xfrm>
                <a:prstGeom prst="rect">
                  <a:avLst/>
                </a:prstGeom>
                <a:blipFill>
                  <a:blip r:embed="rId5"/>
                  <a:stretch>
                    <a:fillRect l="-784" t="-5172" r="-392" b="-86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2D19C39-18F8-D9A7-7EBE-C7C298643186}"/>
                    </a:ext>
                  </a:extLst>
                </p:cNvPr>
                <p:cNvSpPr txBox="1"/>
                <p:nvPr/>
              </p:nvSpPr>
              <p:spPr>
                <a:xfrm>
                  <a:off x="9135530" y="4183838"/>
                  <a:ext cx="1555488" cy="707886"/>
                </a:xfrm>
                <a:prstGeom prst="rect">
                  <a:avLst/>
                </a:prstGeom>
                <a:noFill/>
              </p:spPr>
              <p:txBody>
                <a:bodyPr wrap="square" rtlCol="0">
                  <a:spAutoFit/>
                </a:bodyPr>
                <a:lstStyle/>
                <a:p>
                  <a:pPr algn="ctr"/>
                  <a:r>
                    <a:rPr lang="en-US" sz="2000" b="1" dirty="0"/>
                    <a:t>Consequent</a:t>
                  </a: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rPr>
                          <m:t>C</m:t>
                        </m:r>
                      </m:oMath>
                    </m:oMathPara>
                  </a14:m>
                  <a:endParaRPr lang="en-US" sz="2000" dirty="0"/>
                </a:p>
              </p:txBody>
            </p:sp>
          </mc:Choice>
          <mc:Fallback>
            <p:sp>
              <p:nvSpPr>
                <p:cNvPr id="12" name="TextBox 11">
                  <a:extLst>
                    <a:ext uri="{FF2B5EF4-FFF2-40B4-BE49-F238E27FC236}">
                      <a16:creationId xmlns:a16="http://schemas.microsoft.com/office/drawing/2014/main" id="{12D19C39-18F8-D9A7-7EBE-C7C298643186}"/>
                    </a:ext>
                  </a:extLst>
                </p:cNvPr>
                <p:cNvSpPr txBox="1">
                  <a:spLocks noRot="1" noChangeAspect="1" noMove="1" noResize="1" noEditPoints="1" noAdjustHandles="1" noChangeArrowheads="1" noChangeShapeType="1" noTextEdit="1"/>
                </p:cNvSpPr>
                <p:nvPr/>
              </p:nvSpPr>
              <p:spPr>
                <a:xfrm>
                  <a:off x="9135530" y="4183838"/>
                  <a:ext cx="1555488" cy="707886"/>
                </a:xfrm>
                <a:prstGeom prst="rect">
                  <a:avLst/>
                </a:prstGeom>
                <a:blipFill>
                  <a:blip r:embed="rId6"/>
                  <a:stretch>
                    <a:fillRect l="-2353" t="-5172" r="-15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825E67E-8CC1-C15A-1313-B7A79A9B95F6}"/>
                    </a:ext>
                  </a:extLst>
                </p:cNvPr>
                <p:cNvSpPr txBox="1"/>
                <p:nvPr/>
              </p:nvSpPr>
              <p:spPr>
                <a:xfrm>
                  <a:off x="7480163" y="4186181"/>
                  <a:ext cx="1555488" cy="707886"/>
                </a:xfrm>
                <a:prstGeom prst="rect">
                  <a:avLst/>
                </a:prstGeom>
                <a:noFill/>
              </p:spPr>
              <p:txBody>
                <a:bodyPr wrap="square" rtlCol="0">
                  <a:spAutoFit/>
                </a:bodyPr>
                <a:lstStyle/>
                <a:p>
                  <a:pPr algn="ctr"/>
                  <a:r>
                    <a:rPr lang="en-US" sz="2000" b="1" dirty="0"/>
                    <a:t>Connective</a:t>
                  </a:r>
                </a:p>
                <a:p>
                  <a:pPr algn="ctr"/>
                  <a14:m>
                    <m:oMathPara xmlns:m="http://schemas.openxmlformats.org/officeDocument/2006/math">
                      <m:oMathParaPr>
                        <m:jc m:val="centerGroup"/>
                      </m:oMathParaPr>
                      <m:oMath xmlns:m="http://schemas.openxmlformats.org/officeDocument/2006/math">
                        <m:r>
                          <a:rPr lang="x-IV_mathan" sz="2000">
                            <a:latin typeface="Cambria Math" panose="02040503050406030204" pitchFamily="18" charset="0"/>
                          </a:rPr>
                          <m:t>⇒</m:t>
                        </m:r>
                      </m:oMath>
                    </m:oMathPara>
                  </a14:m>
                  <a:endParaRPr lang="en-US" sz="2000" dirty="0"/>
                </a:p>
              </p:txBody>
            </p:sp>
          </mc:Choice>
          <mc:Fallback>
            <p:sp>
              <p:nvSpPr>
                <p:cNvPr id="13" name="TextBox 12">
                  <a:extLst>
                    <a:ext uri="{FF2B5EF4-FFF2-40B4-BE49-F238E27FC236}">
                      <a16:creationId xmlns:a16="http://schemas.microsoft.com/office/drawing/2014/main" id="{E825E67E-8CC1-C15A-1313-B7A79A9B95F6}"/>
                    </a:ext>
                  </a:extLst>
                </p:cNvPr>
                <p:cNvSpPr txBox="1">
                  <a:spLocks noRot="1" noChangeAspect="1" noMove="1" noResize="1" noEditPoints="1" noAdjustHandles="1" noChangeArrowheads="1" noChangeShapeType="1" noTextEdit="1"/>
                </p:cNvSpPr>
                <p:nvPr/>
              </p:nvSpPr>
              <p:spPr>
                <a:xfrm>
                  <a:off x="7480163" y="4186181"/>
                  <a:ext cx="1555488" cy="707886"/>
                </a:xfrm>
                <a:prstGeom prst="rect">
                  <a:avLst/>
                </a:prstGeom>
                <a:blipFill>
                  <a:blip r:embed="rId7"/>
                  <a:stretch>
                    <a:fillRect t="-4310"/>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504EE561-D5E4-4EF7-E55A-3BC8C47D3988}"/>
                </a:ext>
              </a:extLst>
            </p:cNvPr>
            <p:cNvCxnSpPr>
              <a:cxnSpLocks/>
              <a:stCxn id="10" idx="2"/>
              <a:endCxn id="11" idx="0"/>
            </p:cNvCxnSpPr>
            <p:nvPr/>
          </p:nvCxnSpPr>
          <p:spPr>
            <a:xfrm flipH="1">
              <a:off x="6602545" y="3921944"/>
              <a:ext cx="1655362" cy="261894"/>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DB466708-4400-4088-78F0-5DC2A5B31D76}"/>
                </a:ext>
              </a:extLst>
            </p:cNvPr>
            <p:cNvCxnSpPr>
              <a:cxnSpLocks/>
              <a:stCxn id="10" idx="2"/>
              <a:endCxn id="12" idx="0"/>
            </p:cNvCxnSpPr>
            <p:nvPr/>
          </p:nvCxnSpPr>
          <p:spPr>
            <a:xfrm>
              <a:off x="8257907" y="3921944"/>
              <a:ext cx="1655367" cy="261894"/>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DDB55F6-A314-4345-476A-E1579032BFC2}"/>
                </a:ext>
              </a:extLst>
            </p:cNvPr>
            <p:cNvCxnSpPr>
              <a:cxnSpLocks/>
              <a:stCxn id="10" idx="2"/>
              <a:endCxn id="13" idx="0"/>
            </p:cNvCxnSpPr>
            <p:nvPr/>
          </p:nvCxnSpPr>
          <p:spPr>
            <a:xfrm>
              <a:off x="8257907" y="3921944"/>
              <a:ext cx="0" cy="264237"/>
            </a:xfrm>
            <a:prstGeom prst="line">
              <a:avLst/>
            </a:prstGeom>
            <a:ln w="1905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541692DC-E5F0-F484-1913-5A1DB16F7DA0}"/>
                  </a:ext>
                </a:extLst>
              </p:cNvPr>
              <p:cNvGraphicFramePr>
                <a:graphicFrameLocks noGrp="1"/>
              </p:cNvGraphicFramePr>
              <p:nvPr>
                <p:extLst>
                  <p:ext uri="{D42A27DB-BD31-4B8C-83A1-F6EECF244321}">
                    <p14:modId xmlns:p14="http://schemas.microsoft.com/office/powerpoint/2010/main" val="3313495614"/>
                  </p:ext>
                </p:extLst>
              </p:nvPr>
            </p:nvGraphicFramePr>
            <p:xfrm>
              <a:off x="5892535" y="1758508"/>
              <a:ext cx="4866219" cy="1854200"/>
            </p:xfrm>
            <a:graphic>
              <a:graphicData uri="http://schemas.openxmlformats.org/drawingml/2006/table">
                <a:tbl>
                  <a:tblPr firstRow="1" bandRow="1">
                    <a:tableStyleId>{5940675A-B579-460E-94D1-54222C63F5DA}</a:tableStyleId>
                  </a:tblPr>
                  <a:tblGrid>
                    <a:gridCol w="1622073">
                      <a:extLst>
                        <a:ext uri="{9D8B030D-6E8A-4147-A177-3AD203B41FA5}">
                          <a16:colId xmlns:a16="http://schemas.microsoft.com/office/drawing/2014/main" val="1551538819"/>
                        </a:ext>
                      </a:extLst>
                    </a:gridCol>
                    <a:gridCol w="1622073">
                      <a:extLst>
                        <a:ext uri="{9D8B030D-6E8A-4147-A177-3AD203B41FA5}">
                          <a16:colId xmlns:a16="http://schemas.microsoft.com/office/drawing/2014/main" val="2530442309"/>
                        </a:ext>
                      </a:extLst>
                    </a:gridCol>
                    <a:gridCol w="1622073">
                      <a:extLst>
                        <a:ext uri="{9D8B030D-6E8A-4147-A177-3AD203B41FA5}">
                          <a16:colId xmlns:a16="http://schemas.microsoft.com/office/drawing/2014/main" val="3040098302"/>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𝑃</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𝑃</m:t>
                                </m:r>
                                <m:r>
                                  <a:rPr lang="x-IV_mathan" sz="1800" smtClean="0">
                                    <a:latin typeface="Cambria Math" panose="02040503050406030204" pitchFamily="18" charset="0"/>
                                  </a:rPr>
                                  <m:t>⇒</m:t>
                                </m:r>
                                <m:r>
                                  <m:rPr>
                                    <m:sty m:val="p"/>
                                  </m:rPr>
                                  <a:rPr lang="en-US" b="0" i="0" smtClean="0">
                                    <a:latin typeface="Cambria Math" panose="02040503050406030204" pitchFamily="18" charset="0"/>
                                  </a:rPr>
                                  <m:t>Q</m:t>
                                </m:r>
                              </m:oMath>
                            </m:oMathPara>
                          </a14:m>
                          <a:endParaRPr lang="en-US" dirty="0"/>
                        </a:p>
                      </a:txBody>
                      <a:tcPr/>
                    </a:tc>
                    <a:extLst>
                      <a:ext uri="{0D108BD9-81ED-4DB2-BD59-A6C34878D82A}">
                        <a16:rowId xmlns:a16="http://schemas.microsoft.com/office/drawing/2014/main" val="2412132748"/>
                      </a:ext>
                    </a:extLst>
                  </a:tr>
                  <a:tr h="370840">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2905458198"/>
                      </a:ext>
                    </a:extLst>
                  </a:tr>
                  <a:tr h="370840">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1323936729"/>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3348552872"/>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502729971"/>
                      </a:ext>
                    </a:extLst>
                  </a:tr>
                </a:tbl>
              </a:graphicData>
            </a:graphic>
          </p:graphicFrame>
        </mc:Choice>
        <mc:Fallback>
          <p:graphicFrame>
            <p:nvGraphicFramePr>
              <p:cNvPr id="17" name="Table 16">
                <a:extLst>
                  <a:ext uri="{FF2B5EF4-FFF2-40B4-BE49-F238E27FC236}">
                    <a16:creationId xmlns:a16="http://schemas.microsoft.com/office/drawing/2014/main" id="{541692DC-E5F0-F484-1913-5A1DB16F7DA0}"/>
                  </a:ext>
                </a:extLst>
              </p:cNvPr>
              <p:cNvGraphicFramePr>
                <a:graphicFrameLocks noGrp="1"/>
              </p:cNvGraphicFramePr>
              <p:nvPr>
                <p:extLst>
                  <p:ext uri="{D42A27DB-BD31-4B8C-83A1-F6EECF244321}">
                    <p14:modId xmlns:p14="http://schemas.microsoft.com/office/powerpoint/2010/main" val="3313495614"/>
                  </p:ext>
                </p:extLst>
              </p:nvPr>
            </p:nvGraphicFramePr>
            <p:xfrm>
              <a:off x="5892535" y="1758508"/>
              <a:ext cx="4866219" cy="1854200"/>
            </p:xfrm>
            <a:graphic>
              <a:graphicData uri="http://schemas.openxmlformats.org/drawingml/2006/table">
                <a:tbl>
                  <a:tblPr firstRow="1" bandRow="1">
                    <a:tableStyleId>{5940675A-B579-460E-94D1-54222C63F5DA}</a:tableStyleId>
                  </a:tblPr>
                  <a:tblGrid>
                    <a:gridCol w="1622073">
                      <a:extLst>
                        <a:ext uri="{9D8B030D-6E8A-4147-A177-3AD203B41FA5}">
                          <a16:colId xmlns:a16="http://schemas.microsoft.com/office/drawing/2014/main" val="1551538819"/>
                        </a:ext>
                      </a:extLst>
                    </a:gridCol>
                    <a:gridCol w="1622073">
                      <a:extLst>
                        <a:ext uri="{9D8B030D-6E8A-4147-A177-3AD203B41FA5}">
                          <a16:colId xmlns:a16="http://schemas.microsoft.com/office/drawing/2014/main" val="2530442309"/>
                        </a:ext>
                      </a:extLst>
                    </a:gridCol>
                    <a:gridCol w="1622073">
                      <a:extLst>
                        <a:ext uri="{9D8B030D-6E8A-4147-A177-3AD203B41FA5}">
                          <a16:colId xmlns:a16="http://schemas.microsoft.com/office/drawing/2014/main" val="3040098302"/>
                        </a:ext>
                      </a:extLst>
                    </a:gridCol>
                  </a:tblGrid>
                  <a:tr h="370840">
                    <a:tc>
                      <a:txBody>
                        <a:bodyPr/>
                        <a:lstStyle/>
                        <a:p>
                          <a:endParaRPr lang="en-US"/>
                        </a:p>
                      </a:txBody>
                      <a:tcPr>
                        <a:blipFill>
                          <a:blip r:embed="rId8"/>
                          <a:stretch>
                            <a:fillRect l="-376" t="-1639" r="-201128" b="-424590"/>
                          </a:stretch>
                        </a:blipFill>
                      </a:tcPr>
                    </a:tc>
                    <a:tc>
                      <a:txBody>
                        <a:bodyPr/>
                        <a:lstStyle/>
                        <a:p>
                          <a:endParaRPr lang="en-US"/>
                        </a:p>
                      </a:txBody>
                      <a:tcPr>
                        <a:blipFill>
                          <a:blip r:embed="rId8"/>
                          <a:stretch>
                            <a:fillRect l="-100000" t="-1639" r="-100375" b="-424590"/>
                          </a:stretch>
                        </a:blipFill>
                      </a:tcPr>
                    </a:tc>
                    <a:tc>
                      <a:txBody>
                        <a:bodyPr/>
                        <a:lstStyle/>
                        <a:p>
                          <a:endParaRPr lang="en-US"/>
                        </a:p>
                      </a:txBody>
                      <a:tcPr>
                        <a:blipFill>
                          <a:blip r:embed="rId8"/>
                          <a:stretch>
                            <a:fillRect l="-200752" t="-1639" r="-752" b="-424590"/>
                          </a:stretch>
                        </a:blipFill>
                      </a:tcPr>
                    </a:tc>
                    <a:extLst>
                      <a:ext uri="{0D108BD9-81ED-4DB2-BD59-A6C34878D82A}">
                        <a16:rowId xmlns:a16="http://schemas.microsoft.com/office/drawing/2014/main" val="2412132748"/>
                      </a:ext>
                    </a:extLst>
                  </a:tr>
                  <a:tr h="370840">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2905458198"/>
                      </a:ext>
                    </a:extLst>
                  </a:tr>
                  <a:tr h="370840">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1323936729"/>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3348552872"/>
                      </a:ext>
                    </a:extLst>
                  </a:tr>
                  <a:tr h="370840">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502729971"/>
                      </a:ext>
                    </a:extLst>
                  </a:tr>
                </a:tbl>
              </a:graphicData>
            </a:graphic>
          </p:graphicFrame>
        </mc:Fallback>
      </mc:AlternateContent>
    </p:spTree>
    <p:extLst>
      <p:ext uri="{BB962C8B-B14F-4D97-AF65-F5344CB8AC3E}">
        <p14:creationId xmlns:p14="http://schemas.microsoft.com/office/powerpoint/2010/main" val="3203986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77AD-1EC0-0424-C7D1-9E5FA52FC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01801C-F708-FA11-0A12-C7FF93FF2A04}"/>
              </a:ext>
            </a:extLst>
          </p:cNvPr>
          <p:cNvSpPr>
            <a:spLocks noGrp="1"/>
          </p:cNvSpPr>
          <p:nvPr>
            <p:ph type="title"/>
          </p:nvPr>
        </p:nvSpPr>
        <p:spPr>
          <a:xfrm>
            <a:off x="1718733" y="365126"/>
            <a:ext cx="8754533" cy="871008"/>
          </a:xfrm>
        </p:spPr>
        <p:txBody>
          <a:bodyPr/>
          <a:lstStyle/>
          <a:p>
            <a:r>
              <a:rPr lang="en-US" dirty="0"/>
              <a:t>Meet the Connectives – If and Only If</a:t>
            </a:r>
          </a:p>
        </p:txBody>
      </p:sp>
      <p:sp>
        <p:nvSpPr>
          <p:cNvPr id="4" name="Footer Placeholder 3">
            <a:extLst>
              <a:ext uri="{FF2B5EF4-FFF2-40B4-BE49-F238E27FC236}">
                <a16:creationId xmlns:a16="http://schemas.microsoft.com/office/drawing/2014/main" id="{1317111E-B6BB-D7EF-7FB0-037AFB88CBC1}"/>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37B136F6-BE2D-3125-ECCA-3C96285349EC}"/>
              </a:ext>
            </a:extLst>
          </p:cNvPr>
          <p:cNvSpPr>
            <a:spLocks noGrp="1"/>
          </p:cNvSpPr>
          <p:nvPr>
            <p:ph type="sldNum" sz="quarter" idx="12"/>
          </p:nvPr>
        </p:nvSpPr>
        <p:spPr/>
        <p:txBody>
          <a:bodyPr/>
          <a:lstStyle/>
          <a:p>
            <a:fld id="{A49DFD55-3C28-40EF-9E31-A92D2E4017FF}" type="slidenum">
              <a:rPr lang="en-US" smtClean="0"/>
              <a:pPr/>
              <a:t>47</a:t>
            </a:fld>
            <a:endParaRPr lang="en-US" dirty="0"/>
          </a:p>
        </p:txBody>
      </p:sp>
      <mc:AlternateContent xmlns:mc="http://schemas.openxmlformats.org/markup-compatibility/2006">
        <mc:Choice xmlns:a14="http://schemas.microsoft.com/office/drawing/2010/main" Requires="a14">
          <p:sp>
            <p:nvSpPr>
              <p:cNvPr id="8" name="Content Placeholder 3">
                <a:extLst>
                  <a:ext uri="{FF2B5EF4-FFF2-40B4-BE49-F238E27FC236}">
                    <a16:creationId xmlns:a16="http://schemas.microsoft.com/office/drawing/2014/main" id="{A93729CD-ED4E-21F4-7A76-5B07A7E1432A}"/>
                  </a:ext>
                </a:extLst>
              </p:cNvPr>
              <p:cNvSpPr txBox="1">
                <a:spLocks/>
              </p:cNvSpPr>
              <p:nvPr/>
            </p:nvSpPr>
            <p:spPr>
              <a:xfrm>
                <a:off x="1464734" y="2165128"/>
                <a:ext cx="4210844" cy="25277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14:m>
                  <m:oMath xmlns:m="http://schemas.openxmlformats.org/officeDocument/2006/math">
                    <m:r>
                      <a:rPr lang="x-IV_mathan" smtClean="0"/>
                      <m:t>⇔</m:t>
                    </m:r>
                  </m:oMath>
                </a14:m>
                <a:r>
                  <a:rPr lang="en-US" dirty="0"/>
                  <a:t> (if and only if)</a:t>
                </a:r>
              </a:p>
              <a:p>
                <a:pPr marL="285750" indent="-285750"/>
                <a:r>
                  <a:rPr lang="en-US" dirty="0"/>
                  <a:t>The sentence </a:t>
                </a:r>
                <a14:m>
                  <m:oMath xmlns:m="http://schemas.openxmlformats.org/officeDocument/2006/math">
                    <m:r>
                      <m:rPr>
                        <m:sty m:val="p"/>
                      </m:rPr>
                      <a:rPr lang="en-US" b="0" i="0" smtClean="0">
                        <a:latin typeface="Cambria Math" panose="02040503050406030204" pitchFamily="18" charset="0"/>
                      </a:rPr>
                      <m:t>A</m:t>
                    </m:r>
                    <m:r>
                      <a:rPr lang="x-IV_mathan"/>
                      <m:t>⇔</m:t>
                    </m:r>
                    <m:r>
                      <m:rPr>
                        <m:sty m:val="p"/>
                      </m:rPr>
                      <a:rPr lang="en-US" b="0" i="0" smtClean="0">
                        <a:latin typeface="Cambria Math" panose="02040503050406030204" pitchFamily="18" charset="0"/>
                      </a:rPr>
                      <m:t>B</m:t>
                    </m:r>
                  </m:oMath>
                </a14:m>
                <a:r>
                  <a:rPr lang="en-US" dirty="0"/>
                  <a:t> is a </a:t>
                </a:r>
                <a:r>
                  <a:rPr lang="en-US" b="1" dirty="0"/>
                  <a:t>biconditional</a:t>
                </a:r>
                <a:r>
                  <a:rPr lang="en-US" dirty="0"/>
                  <a:t>.</a:t>
                </a:r>
              </a:p>
              <a:p>
                <a:pPr marL="285750" indent="-285750"/>
                <a:r>
                  <a:rPr lang="en-US" dirty="0"/>
                  <a:t>Another framing: true when </a:t>
                </a:r>
                <a14:m>
                  <m:oMath xmlns:m="http://schemas.openxmlformats.org/officeDocument/2006/math">
                    <m:r>
                      <m:rPr>
                        <m:sty m:val="p"/>
                      </m:rPr>
                      <a:rPr lang="en-US">
                        <a:latin typeface="Cambria Math" panose="02040503050406030204" pitchFamily="18" charset="0"/>
                      </a:rPr>
                      <m:t>P</m:t>
                    </m:r>
                    <m:r>
                      <a:rPr lang="x-IV_mathan" sz="2800" smtClean="0">
                        <a:latin typeface="Cambria Math" panose="02040503050406030204" pitchFamily="18" charset="0"/>
                      </a:rPr>
                      <m:t>⇒</m:t>
                    </m:r>
                    <m:r>
                      <m:rPr>
                        <m:sty m:val="p"/>
                      </m:rPr>
                      <a:rPr lang="en-US" sz="2800" b="0" i="0" smtClean="0">
                        <a:latin typeface="Cambria Math" panose="02040503050406030204" pitchFamily="18" charset="0"/>
                      </a:rPr>
                      <m:t>Q</m:t>
                    </m:r>
                  </m:oMath>
                </a14:m>
                <a:r>
                  <a:rPr lang="en-US" dirty="0"/>
                  <a:t> and </a:t>
                </a:r>
                <a14:m>
                  <m:oMath xmlns:m="http://schemas.openxmlformats.org/officeDocument/2006/math">
                    <m:r>
                      <m:rPr>
                        <m:sty m:val="p"/>
                      </m:rPr>
                      <a:rPr lang="en-US" b="0" i="0" smtClean="0">
                        <a:latin typeface="Cambria Math" panose="02040503050406030204" pitchFamily="18" charset="0"/>
                      </a:rPr>
                      <m:t>Q</m:t>
                    </m:r>
                    <m:r>
                      <a:rPr lang="x-IV_mathan">
                        <a:latin typeface="Cambria Math" panose="02040503050406030204" pitchFamily="18" charset="0"/>
                      </a:rPr>
                      <m:t>⇒</m:t>
                    </m:r>
                    <m:r>
                      <m:rPr>
                        <m:sty m:val="p"/>
                      </m:rPr>
                      <a:rPr lang="en-US" b="0" i="0" smtClean="0">
                        <a:latin typeface="Cambria Math" panose="02040503050406030204" pitchFamily="18" charset="0"/>
                      </a:rPr>
                      <m:t>P</m:t>
                    </m:r>
                  </m:oMath>
                </a14:m>
                <a:endParaRPr lang="en-US" dirty="0"/>
              </a:p>
            </p:txBody>
          </p:sp>
        </mc:Choice>
        <mc:Fallback>
          <p:sp>
            <p:nvSpPr>
              <p:cNvPr id="8" name="Content Placeholder 3">
                <a:extLst>
                  <a:ext uri="{FF2B5EF4-FFF2-40B4-BE49-F238E27FC236}">
                    <a16:creationId xmlns:a16="http://schemas.microsoft.com/office/drawing/2014/main" id="{A93729CD-ED4E-21F4-7A76-5B07A7E1432A}"/>
                  </a:ext>
                </a:extLst>
              </p:cNvPr>
              <p:cNvSpPr txBox="1">
                <a:spLocks noRot="1" noChangeAspect="1" noMove="1" noResize="1" noEditPoints="1" noAdjustHandles="1" noChangeArrowheads="1" noChangeShapeType="1" noTextEdit="1"/>
              </p:cNvSpPr>
              <p:nvPr/>
            </p:nvSpPr>
            <p:spPr>
              <a:xfrm>
                <a:off x="1464734" y="2165128"/>
                <a:ext cx="4210844" cy="2527743"/>
              </a:xfrm>
              <a:prstGeom prst="rect">
                <a:avLst/>
              </a:prstGeom>
              <a:blipFill>
                <a:blip r:embed="rId3"/>
                <a:stretch>
                  <a:fillRect l="-2605" t="-4096" r="-492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26BA807D-35F4-8787-E6D8-2E8027858671}"/>
                  </a:ext>
                </a:extLst>
              </p:cNvPr>
              <p:cNvGraphicFramePr>
                <a:graphicFrameLocks noGrp="1"/>
              </p:cNvGraphicFramePr>
              <p:nvPr>
                <p:extLst>
                  <p:ext uri="{D42A27DB-BD31-4B8C-83A1-F6EECF244321}">
                    <p14:modId xmlns:p14="http://schemas.microsoft.com/office/powerpoint/2010/main" val="1628549436"/>
                  </p:ext>
                </p:extLst>
              </p:nvPr>
            </p:nvGraphicFramePr>
            <p:xfrm>
              <a:off x="5824802" y="2165128"/>
              <a:ext cx="4866219" cy="2527745"/>
            </p:xfrm>
            <a:graphic>
              <a:graphicData uri="http://schemas.openxmlformats.org/drawingml/2006/table">
                <a:tbl>
                  <a:tblPr firstRow="1" bandRow="1">
                    <a:tableStyleId>{5940675A-B579-460E-94D1-54222C63F5DA}</a:tableStyleId>
                  </a:tblPr>
                  <a:tblGrid>
                    <a:gridCol w="1622073">
                      <a:extLst>
                        <a:ext uri="{9D8B030D-6E8A-4147-A177-3AD203B41FA5}">
                          <a16:colId xmlns:a16="http://schemas.microsoft.com/office/drawing/2014/main" val="1551538819"/>
                        </a:ext>
                      </a:extLst>
                    </a:gridCol>
                    <a:gridCol w="1622073">
                      <a:extLst>
                        <a:ext uri="{9D8B030D-6E8A-4147-A177-3AD203B41FA5}">
                          <a16:colId xmlns:a16="http://schemas.microsoft.com/office/drawing/2014/main" val="2530442309"/>
                        </a:ext>
                      </a:extLst>
                    </a:gridCol>
                    <a:gridCol w="1622073">
                      <a:extLst>
                        <a:ext uri="{9D8B030D-6E8A-4147-A177-3AD203B41FA5}">
                          <a16:colId xmlns:a16="http://schemas.microsoft.com/office/drawing/2014/main" val="3040098302"/>
                        </a:ext>
                      </a:extLst>
                    </a:gridCol>
                  </a:tblGrid>
                  <a:tr h="505549">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𝑃</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𝑃</m:t>
                                </m:r>
                                <m:r>
                                  <a:rPr lang="x-IV_mathan" smtClean="0">
                                    <a:latin typeface="Cambria Math" panose="02040503050406030204" pitchFamily="18" charset="0"/>
                                  </a:rPr>
                                  <m:t>⇔</m:t>
                                </m:r>
                                <m:r>
                                  <m:rPr>
                                    <m:sty m:val="p"/>
                                  </m:rPr>
                                  <a:rPr lang="en-US" b="0" i="0" smtClean="0">
                                    <a:latin typeface="Cambria Math" panose="02040503050406030204" pitchFamily="18" charset="0"/>
                                  </a:rPr>
                                  <m:t>Q</m:t>
                                </m:r>
                              </m:oMath>
                            </m:oMathPara>
                          </a14:m>
                          <a:endParaRPr lang="en-US" dirty="0"/>
                        </a:p>
                      </a:txBody>
                      <a:tcPr/>
                    </a:tc>
                    <a:extLst>
                      <a:ext uri="{0D108BD9-81ED-4DB2-BD59-A6C34878D82A}">
                        <a16:rowId xmlns:a16="http://schemas.microsoft.com/office/drawing/2014/main" val="2412132748"/>
                      </a:ext>
                    </a:extLst>
                  </a:tr>
                  <a:tr h="505549">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2905458198"/>
                      </a:ext>
                    </a:extLst>
                  </a:tr>
                  <a:tr h="505549">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1323936729"/>
                      </a:ext>
                    </a:extLst>
                  </a:tr>
                  <a:tr h="505549">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3348552872"/>
                      </a:ext>
                    </a:extLst>
                  </a:tr>
                  <a:tr h="505549">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502729971"/>
                      </a:ext>
                    </a:extLst>
                  </a:tr>
                </a:tbl>
              </a:graphicData>
            </a:graphic>
          </p:graphicFrame>
        </mc:Choice>
        <mc:Fallback>
          <p:graphicFrame>
            <p:nvGraphicFramePr>
              <p:cNvPr id="17" name="Table 16">
                <a:extLst>
                  <a:ext uri="{FF2B5EF4-FFF2-40B4-BE49-F238E27FC236}">
                    <a16:creationId xmlns:a16="http://schemas.microsoft.com/office/drawing/2014/main" id="{26BA807D-35F4-8787-E6D8-2E8027858671}"/>
                  </a:ext>
                </a:extLst>
              </p:cNvPr>
              <p:cNvGraphicFramePr>
                <a:graphicFrameLocks noGrp="1"/>
              </p:cNvGraphicFramePr>
              <p:nvPr>
                <p:extLst>
                  <p:ext uri="{D42A27DB-BD31-4B8C-83A1-F6EECF244321}">
                    <p14:modId xmlns:p14="http://schemas.microsoft.com/office/powerpoint/2010/main" val="1628549436"/>
                  </p:ext>
                </p:extLst>
              </p:nvPr>
            </p:nvGraphicFramePr>
            <p:xfrm>
              <a:off x="5824802" y="2165128"/>
              <a:ext cx="4866219" cy="2527745"/>
            </p:xfrm>
            <a:graphic>
              <a:graphicData uri="http://schemas.openxmlformats.org/drawingml/2006/table">
                <a:tbl>
                  <a:tblPr firstRow="1" bandRow="1">
                    <a:tableStyleId>{5940675A-B579-460E-94D1-54222C63F5DA}</a:tableStyleId>
                  </a:tblPr>
                  <a:tblGrid>
                    <a:gridCol w="1622073">
                      <a:extLst>
                        <a:ext uri="{9D8B030D-6E8A-4147-A177-3AD203B41FA5}">
                          <a16:colId xmlns:a16="http://schemas.microsoft.com/office/drawing/2014/main" val="1551538819"/>
                        </a:ext>
                      </a:extLst>
                    </a:gridCol>
                    <a:gridCol w="1622073">
                      <a:extLst>
                        <a:ext uri="{9D8B030D-6E8A-4147-A177-3AD203B41FA5}">
                          <a16:colId xmlns:a16="http://schemas.microsoft.com/office/drawing/2014/main" val="2530442309"/>
                        </a:ext>
                      </a:extLst>
                    </a:gridCol>
                    <a:gridCol w="1622073">
                      <a:extLst>
                        <a:ext uri="{9D8B030D-6E8A-4147-A177-3AD203B41FA5}">
                          <a16:colId xmlns:a16="http://schemas.microsoft.com/office/drawing/2014/main" val="3040098302"/>
                        </a:ext>
                      </a:extLst>
                    </a:gridCol>
                  </a:tblGrid>
                  <a:tr h="505549">
                    <a:tc>
                      <a:txBody>
                        <a:bodyPr/>
                        <a:lstStyle/>
                        <a:p>
                          <a:endParaRPr lang="en-US"/>
                        </a:p>
                      </a:txBody>
                      <a:tcPr>
                        <a:blipFill>
                          <a:blip r:embed="rId4"/>
                          <a:stretch>
                            <a:fillRect l="-376" t="-1205" r="-201128" b="-402410"/>
                          </a:stretch>
                        </a:blipFill>
                      </a:tcPr>
                    </a:tc>
                    <a:tc>
                      <a:txBody>
                        <a:bodyPr/>
                        <a:lstStyle/>
                        <a:p>
                          <a:endParaRPr lang="en-US"/>
                        </a:p>
                      </a:txBody>
                      <a:tcPr>
                        <a:blipFill>
                          <a:blip r:embed="rId4"/>
                          <a:stretch>
                            <a:fillRect l="-100000" t="-1205" r="-100375" b="-402410"/>
                          </a:stretch>
                        </a:blipFill>
                      </a:tcPr>
                    </a:tc>
                    <a:tc>
                      <a:txBody>
                        <a:bodyPr/>
                        <a:lstStyle/>
                        <a:p>
                          <a:endParaRPr lang="en-US"/>
                        </a:p>
                      </a:txBody>
                      <a:tcPr>
                        <a:blipFill>
                          <a:blip r:embed="rId4"/>
                          <a:stretch>
                            <a:fillRect l="-200752" t="-1205" r="-752" b="-402410"/>
                          </a:stretch>
                        </a:blipFill>
                      </a:tcPr>
                    </a:tc>
                    <a:extLst>
                      <a:ext uri="{0D108BD9-81ED-4DB2-BD59-A6C34878D82A}">
                        <a16:rowId xmlns:a16="http://schemas.microsoft.com/office/drawing/2014/main" val="2412132748"/>
                      </a:ext>
                    </a:extLst>
                  </a:tr>
                  <a:tr h="505549">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false</a:t>
                          </a:r>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2905458198"/>
                      </a:ext>
                    </a:extLst>
                  </a:tr>
                  <a:tr h="505549">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1323936729"/>
                      </a:ext>
                    </a:extLst>
                  </a:tr>
                  <a:tr h="505549">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false</a:t>
                          </a:r>
                          <a:endParaRPr lang="en-US" dirty="0"/>
                        </a:p>
                      </a:txBody>
                      <a:tcPr/>
                    </a:tc>
                    <a:extLst>
                      <a:ext uri="{0D108BD9-81ED-4DB2-BD59-A6C34878D82A}">
                        <a16:rowId xmlns:a16="http://schemas.microsoft.com/office/drawing/2014/main" val="3348552872"/>
                      </a:ext>
                    </a:extLst>
                  </a:tr>
                  <a:tr h="505549">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b="0" dirty="0"/>
                        </a:p>
                      </a:txBody>
                      <a:tcPr/>
                    </a:tc>
                    <a:tc>
                      <a:txBody>
                        <a:bodyPr/>
                        <a:lstStyle/>
                        <a:p>
                          <a:r>
                            <a:rPr lang="en-US" b="0" dirty="0">
                              <a:latin typeface="Cascadia Code" panose="020B0609020000020004" pitchFamily="49" charset="0"/>
                              <a:cs typeface="Cascadia Code" panose="020B0609020000020004" pitchFamily="49" charset="0"/>
                            </a:rPr>
                            <a:t>true</a:t>
                          </a:r>
                          <a:endParaRPr lang="en-US" dirty="0"/>
                        </a:p>
                      </a:txBody>
                      <a:tcPr/>
                    </a:tc>
                    <a:extLst>
                      <a:ext uri="{0D108BD9-81ED-4DB2-BD59-A6C34878D82A}">
                        <a16:rowId xmlns:a16="http://schemas.microsoft.com/office/drawing/2014/main" val="3502729971"/>
                      </a:ext>
                    </a:extLst>
                  </a:tr>
                </a:tbl>
              </a:graphicData>
            </a:graphic>
          </p:graphicFrame>
        </mc:Fallback>
      </mc:AlternateContent>
    </p:spTree>
    <p:extLst>
      <p:ext uri="{BB962C8B-B14F-4D97-AF65-F5344CB8AC3E}">
        <p14:creationId xmlns:p14="http://schemas.microsoft.com/office/powerpoint/2010/main" val="235949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156-0F89-0892-6778-1133487C4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EA7A5-CE90-5AB7-01C6-5461ECD1D081}"/>
              </a:ext>
            </a:extLst>
          </p:cNvPr>
          <p:cNvSpPr>
            <a:spLocks noGrp="1"/>
          </p:cNvSpPr>
          <p:nvPr>
            <p:ph type="title"/>
          </p:nvPr>
        </p:nvSpPr>
        <p:spPr>
          <a:xfrm>
            <a:off x="1718733" y="365126"/>
            <a:ext cx="8754533" cy="871008"/>
          </a:xfrm>
        </p:spPr>
        <p:txBody>
          <a:bodyPr/>
          <a:lstStyle/>
          <a:p>
            <a:r>
              <a:rPr lang="en-US" dirty="0"/>
              <a:t>Summary of Semantics</a:t>
            </a:r>
          </a:p>
        </p:txBody>
      </p:sp>
      <p:sp>
        <p:nvSpPr>
          <p:cNvPr id="4" name="Footer Placeholder 3">
            <a:extLst>
              <a:ext uri="{FF2B5EF4-FFF2-40B4-BE49-F238E27FC236}">
                <a16:creationId xmlns:a16="http://schemas.microsoft.com/office/drawing/2014/main" id="{694A4AC9-47E5-ECBD-84A9-12851D332555}"/>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3F02095A-FD63-6F8B-D94B-9A46BBEF3D43}"/>
              </a:ext>
            </a:extLst>
          </p:cNvPr>
          <p:cNvSpPr>
            <a:spLocks noGrp="1"/>
          </p:cNvSpPr>
          <p:nvPr>
            <p:ph type="sldNum" sz="quarter" idx="12"/>
          </p:nvPr>
        </p:nvSpPr>
        <p:spPr/>
        <p:txBody>
          <a:bodyPr/>
          <a:lstStyle/>
          <a:p>
            <a:fld id="{A49DFD55-3C28-40EF-9E31-A92D2E4017FF}" type="slidenum">
              <a:rPr lang="en-US" smtClean="0"/>
              <a:pPr/>
              <a:t>48</a:t>
            </a:fld>
            <a:endParaRPr lang="en-US" dirty="0"/>
          </a:p>
        </p:txBody>
      </p:sp>
      <p:pic>
        <p:nvPicPr>
          <p:cNvPr id="6" name="Picture 5" descr="A close-up of a white background&#10;&#10;Description automatically generated">
            <a:extLst>
              <a:ext uri="{FF2B5EF4-FFF2-40B4-BE49-F238E27FC236}">
                <a16:creationId xmlns:a16="http://schemas.microsoft.com/office/drawing/2014/main" id="{5E61F88F-82B5-A206-692B-C4FAE6337435}"/>
              </a:ext>
            </a:extLst>
          </p:cNvPr>
          <p:cNvPicPr>
            <a:picLocks noChangeAspect="1"/>
          </p:cNvPicPr>
          <p:nvPr/>
        </p:nvPicPr>
        <p:blipFill>
          <a:blip r:embed="rId3"/>
          <a:stretch>
            <a:fillRect/>
          </a:stretch>
        </p:blipFill>
        <p:spPr>
          <a:xfrm>
            <a:off x="1008526" y="2344210"/>
            <a:ext cx="10174948" cy="2169579"/>
          </a:xfrm>
          <a:prstGeom prst="rect">
            <a:avLst/>
          </a:prstGeom>
        </p:spPr>
      </p:pic>
    </p:spTree>
    <p:extLst>
      <p:ext uri="{BB962C8B-B14F-4D97-AF65-F5344CB8AC3E}">
        <p14:creationId xmlns:p14="http://schemas.microsoft.com/office/powerpoint/2010/main" val="1256747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2F9D8-4A06-46B5-E7BE-D98A50792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C1153F-59BB-575D-B6FD-6AC3012DCD6B}"/>
              </a:ext>
            </a:extLst>
          </p:cNvPr>
          <p:cNvSpPr>
            <a:spLocks noGrp="1"/>
          </p:cNvSpPr>
          <p:nvPr>
            <p:ph type="title"/>
          </p:nvPr>
        </p:nvSpPr>
        <p:spPr>
          <a:xfrm>
            <a:off x="1885156" y="362746"/>
            <a:ext cx="8421688" cy="823912"/>
          </a:xfrm>
        </p:spPr>
        <p:txBody>
          <a:bodyPr>
            <a:normAutofit fontScale="90000"/>
          </a:bodyPr>
          <a:lstStyle/>
          <a:p>
            <a:r>
              <a:rPr lang="en-US" dirty="0"/>
              <a:t>Anatomy of Models in Propositional Logic</a:t>
            </a:r>
          </a:p>
        </p:txBody>
      </p:sp>
      <p:sp>
        <p:nvSpPr>
          <p:cNvPr id="10" name="Footer Placeholder 9">
            <a:extLst>
              <a:ext uri="{FF2B5EF4-FFF2-40B4-BE49-F238E27FC236}">
                <a16:creationId xmlns:a16="http://schemas.microsoft.com/office/drawing/2014/main" id="{EAEC5D53-C6BC-ED25-ACA7-0445A03AC492}"/>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762B736D-BDBA-3172-020C-67D02B36524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7A1723E-C894-5B93-7CC2-15D6B69317BA}"/>
                  </a:ext>
                </a:extLst>
              </p:cNvPr>
              <p:cNvSpPr>
                <a:spLocks noGrp="1"/>
              </p:cNvSpPr>
              <p:nvPr>
                <p:ph sz="half" idx="2"/>
              </p:nvPr>
            </p:nvSpPr>
            <p:spPr>
              <a:xfrm>
                <a:off x="1519766" y="1536834"/>
                <a:ext cx="9152467" cy="4469340"/>
              </a:xfrm>
            </p:spPr>
            <p:txBody>
              <a:bodyPr>
                <a:normAutofit/>
              </a:bodyPr>
              <a:lstStyle/>
              <a:p>
                <a:pPr marL="285750" indent="-285750">
                  <a:buFont typeface="Arial" panose="020B0604020202020204" pitchFamily="34" charset="0"/>
                  <a:buChar char="•"/>
                </a:pPr>
                <a:r>
                  <a:rPr lang="en-US" sz="2800" dirty="0"/>
                  <a:t>In propositional logic, a model simply sets the </a:t>
                </a:r>
                <a:r>
                  <a:rPr lang="en-US" sz="2800" b="1" dirty="0"/>
                  <a:t>truth value </a:t>
                </a:r>
                <a:r>
                  <a:rPr lang="en-US" sz="2800" dirty="0"/>
                  <a:t>(</a:t>
                </a:r>
                <a:r>
                  <a:rPr lang="en-US" sz="2800" i="1" dirty="0"/>
                  <a:t>true</a:t>
                </a:r>
                <a:r>
                  <a:rPr lang="en-US" sz="2800" dirty="0"/>
                  <a:t> or </a:t>
                </a:r>
                <a:r>
                  <a:rPr lang="en-US" sz="2800" i="1" dirty="0"/>
                  <a:t>false</a:t>
                </a:r>
                <a:r>
                  <a:rPr lang="en-US" sz="2800" dirty="0"/>
                  <a:t>) for every proposition symbol:</a:t>
                </a:r>
              </a:p>
              <a:p>
                <a:pPr marL="742950" lvl="1" indent="-285750">
                  <a:buFont typeface="Arial" panose="020B0604020202020204" pitchFamily="34" charset="0"/>
                  <a:buChar char="•"/>
                </a:pPr>
                <a:r>
                  <a:rPr lang="en-US" sz="2800" dirty="0"/>
                  <a:t>Ex.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1,2</m:t>
                        </m:r>
                      </m:sub>
                    </m:sSub>
                    <m:r>
                      <a:rPr lang="en-US" sz="2800" b="0" i="1" smtClean="0">
                        <a:latin typeface="Cambria Math" panose="02040503050406030204" pitchFamily="18" charset="0"/>
                      </a:rPr>
                      <m:t>=</m:t>
                    </m:r>
                    <m:r>
                      <m:rPr>
                        <m:nor/>
                      </m:rPr>
                      <a:rPr lang="en-US" sz="2800" b="0" i="0" smtClean="0">
                        <a:latin typeface="Cambria Math" panose="02040503050406030204" pitchFamily="18" charset="0"/>
                      </a:rPr>
                      <m:t>false</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2,2</m:t>
                        </m:r>
                      </m:sub>
                    </m:sSub>
                    <m:r>
                      <a:rPr lang="en-US" sz="2800" b="0" i="1" smtClean="0">
                        <a:latin typeface="Cambria Math" panose="02040503050406030204" pitchFamily="18" charset="0"/>
                      </a:rPr>
                      <m:t>=</m:t>
                    </m:r>
                    <m:r>
                      <m:rPr>
                        <m:nor/>
                      </m:rPr>
                      <a:rPr lang="en-US" sz="2800" b="0" i="0" smtClean="0">
                        <a:latin typeface="Cambria Math" panose="02040503050406030204" pitchFamily="18" charset="0"/>
                      </a:rPr>
                      <m:t>false</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3,1</m:t>
                        </m:r>
                      </m:sub>
                    </m:sSub>
                    <m:r>
                      <a:rPr lang="en-US" sz="2800" b="0" i="1" smtClean="0">
                        <a:latin typeface="Cambria Math" panose="02040503050406030204" pitchFamily="18" charset="0"/>
                      </a:rPr>
                      <m:t>=</m:t>
                    </m:r>
                    <m:r>
                      <m:rPr>
                        <m:nor/>
                      </m:rPr>
                      <a:rPr lang="en-US" sz="2800" b="0" i="0" smtClean="0">
                        <a:latin typeface="Cambria Math" panose="02040503050406030204" pitchFamily="18" charset="0"/>
                      </a:rPr>
                      <m:t>true</m:t>
                    </m:r>
                    <m:r>
                      <a:rPr lang="en-US" sz="2800" b="0" i="1" smtClean="0">
                        <a:latin typeface="Cambria Math" panose="02040503050406030204" pitchFamily="18" charset="0"/>
                      </a:rPr>
                      <m:t>}</m:t>
                    </m:r>
                  </m:oMath>
                </a14:m>
                <a:endParaRPr lang="en-US" sz="2800" dirty="0"/>
              </a:p>
              <a:p>
                <a:pPr marL="285750" indent="-285750">
                  <a:buFont typeface="Arial" panose="020B0604020202020204" pitchFamily="34" charset="0"/>
                  <a:buChar char="•"/>
                </a:pPr>
                <a:r>
                  <a:rPr lang="en-US" sz="2800" dirty="0"/>
                  <a:t>Sentences can be applied to our models.</a:t>
                </a:r>
              </a:p>
              <a:p>
                <a:pPr marL="742950" lvl="1" indent="-285750">
                  <a:buFont typeface="Arial" panose="020B0604020202020204" pitchFamily="34" charset="0"/>
                  <a:buChar char="•"/>
                </a:pPr>
                <a:r>
                  <a:rPr lang="en-US" sz="2800" dirty="0"/>
                  <a:t>Ex.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1,2</m:t>
                        </m:r>
                      </m:sub>
                    </m:sSub>
                  </m:oMath>
                </a14:m>
                <a:r>
                  <a:rPr lang="x-IV_mathan" sz="2800" dirty="0"/>
                  <a:t> </a:t>
                </a:r>
                <a14:m>
                  <m:oMath xmlns:m="http://schemas.openxmlformats.org/officeDocument/2006/math">
                    <m:r>
                      <a:rPr lang="x-IV_mathan" sz="2800">
                        <a:latin typeface="Cambria Math" panose="02040503050406030204" pitchFamily="18" charset="0"/>
                      </a:rPr>
                      <m:t>∨</m:t>
                    </m:r>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3,1</m:t>
                        </m:r>
                      </m:sub>
                    </m:sSub>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1</m:t>
                        </m:r>
                      </m:sub>
                    </m:sSub>
                  </m:oMath>
                </a14:m>
                <a:r>
                  <a:rPr lang="en-US" sz="2800" dirty="0"/>
                  <a:t> is true in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oMath>
                </a14:m>
                <a:endParaRPr lang="en-US" sz="2800" dirty="0"/>
              </a:p>
              <a:p>
                <a:pPr marL="742950" lvl="1" indent="-285750">
                  <a:buFont typeface="Arial" panose="020B0604020202020204" pitchFamily="34" charset="0"/>
                  <a:buChar char="•"/>
                </a:pPr>
                <a:r>
                  <a:rPr lang="en-US" sz="2800" dirty="0"/>
                  <a:t>Ex.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1,2</m:t>
                        </m:r>
                      </m:sub>
                    </m:sSub>
                  </m:oMath>
                </a14:m>
                <a:r>
                  <a:rPr lang="x-IV_mathan" sz="2800" dirty="0"/>
                  <a:t> </a:t>
                </a:r>
                <a14:m>
                  <m:oMath xmlns:m="http://schemas.openxmlformats.org/officeDocument/2006/math">
                    <m:r>
                      <a:rPr lang="x-IV_mathan" sz="2800">
                        <a:latin typeface="Cambria Math" panose="02040503050406030204" pitchFamily="18" charset="0"/>
                      </a:rPr>
                      <m:t>∨</m:t>
                    </m:r>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b="0" i="1" smtClean="0">
                            <a:latin typeface="Cambria Math" panose="02040503050406030204" pitchFamily="18" charset="0"/>
                          </a:rPr>
                          <m:t>2</m:t>
                        </m:r>
                        <m:r>
                          <a:rPr lang="en-US" sz="2800" i="1">
                            <a:latin typeface="Cambria Math" panose="02040503050406030204" pitchFamily="18" charset="0"/>
                          </a:rPr>
                          <m:t>,</m:t>
                        </m:r>
                        <m:r>
                          <a:rPr lang="en-US" sz="2800" b="0" i="1" smtClean="0">
                            <a:latin typeface="Cambria Math" panose="02040503050406030204" pitchFamily="18" charset="0"/>
                          </a:rPr>
                          <m:t>2</m:t>
                        </m:r>
                      </m:sub>
                    </m:sSub>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smtClean="0">
                            <a:latin typeface="Cambria Math" panose="02040503050406030204" pitchFamily="18" charset="0"/>
                          </a:rPr>
                          <m:t>2</m:t>
                        </m:r>
                      </m:sub>
                    </m:sSub>
                  </m:oMath>
                </a14:m>
                <a:r>
                  <a:rPr lang="en-US" sz="2800" dirty="0"/>
                  <a:t> is false in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oMath>
                </a14:m>
                <a:endParaRPr lang="en-US" sz="2800" dirty="0"/>
              </a:p>
              <a:p>
                <a:pPr marL="285750" indent="-285750">
                  <a:buFont typeface="Arial" panose="020B0604020202020204" pitchFamily="34" charset="0"/>
                  <a:buChar char="•"/>
                </a:pPr>
                <a:r>
                  <a:rPr lang="en-US" sz="2800" dirty="0"/>
                  <a:t>With this knowledge, we can construct our first inference algorithm.</a:t>
                </a:r>
              </a:p>
            </p:txBody>
          </p:sp>
        </mc:Choice>
        <mc:Fallback>
          <p:sp>
            <p:nvSpPr>
              <p:cNvPr id="4" name="Content Placeholder 3">
                <a:extLst>
                  <a:ext uri="{FF2B5EF4-FFF2-40B4-BE49-F238E27FC236}">
                    <a16:creationId xmlns:a16="http://schemas.microsoft.com/office/drawing/2014/main" id="{E7A1723E-C894-5B93-7CC2-15D6B69317BA}"/>
                  </a:ext>
                </a:extLst>
              </p:cNvPr>
              <p:cNvSpPr>
                <a:spLocks noGrp="1" noRot="1" noChangeAspect="1" noMove="1" noResize="1" noEditPoints="1" noAdjustHandles="1" noChangeArrowheads="1" noChangeShapeType="1" noTextEdit="1"/>
              </p:cNvSpPr>
              <p:nvPr>
                <p:ph sz="half" idx="2"/>
              </p:nvPr>
            </p:nvSpPr>
            <p:spPr>
              <a:xfrm>
                <a:off x="1519766" y="1536834"/>
                <a:ext cx="9152467" cy="4469340"/>
              </a:xfrm>
              <a:blipFill>
                <a:blip r:embed="rId3"/>
                <a:stretch>
                  <a:fillRect l="-1198" t="-1364"/>
                </a:stretch>
              </a:blipFill>
            </p:spPr>
            <p:txBody>
              <a:bodyPr/>
              <a:lstStyle/>
              <a:p>
                <a:r>
                  <a:rPr lang="en-US">
                    <a:noFill/>
                  </a:rPr>
                  <a:t> </a:t>
                </a:r>
              </a:p>
            </p:txBody>
          </p:sp>
        </mc:Fallback>
      </mc:AlternateContent>
    </p:spTree>
    <p:extLst>
      <p:ext uri="{BB962C8B-B14F-4D97-AF65-F5344CB8AC3E}">
        <p14:creationId xmlns:p14="http://schemas.microsoft.com/office/powerpoint/2010/main" val="1602645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70916-BF8A-8DDD-45D1-103CA626A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A7551-AE80-D8AE-15C2-6A09B571E071}"/>
              </a:ext>
            </a:extLst>
          </p:cNvPr>
          <p:cNvSpPr>
            <a:spLocks noGrp="1"/>
          </p:cNvSpPr>
          <p:nvPr>
            <p:ph type="ctrTitle"/>
          </p:nvPr>
        </p:nvSpPr>
        <p:spPr>
          <a:xfrm>
            <a:off x="6991350" y="2148840"/>
            <a:ext cx="4179570" cy="1715531"/>
          </a:xfrm>
        </p:spPr>
        <p:txBody>
          <a:bodyPr/>
          <a:lstStyle/>
          <a:p>
            <a:r>
              <a:rPr lang="en-US" dirty="0"/>
              <a:t>KB Agents</a:t>
            </a:r>
          </a:p>
        </p:txBody>
      </p:sp>
      <p:sp>
        <p:nvSpPr>
          <p:cNvPr id="3" name="Subtitle 2">
            <a:extLst>
              <a:ext uri="{FF2B5EF4-FFF2-40B4-BE49-F238E27FC236}">
                <a16:creationId xmlns:a16="http://schemas.microsoft.com/office/drawing/2014/main" id="{03976B50-0E9A-4073-D9B0-64CDAB6B5DB9}"/>
              </a:ext>
            </a:extLst>
          </p:cNvPr>
          <p:cNvSpPr>
            <a:spLocks noGrp="1"/>
          </p:cNvSpPr>
          <p:nvPr>
            <p:ph type="subTitle" idx="1"/>
          </p:nvPr>
        </p:nvSpPr>
        <p:spPr>
          <a:xfrm>
            <a:off x="6991350" y="3962003"/>
            <a:ext cx="4179570" cy="365125"/>
          </a:xfrm>
        </p:spPr>
        <p:txBody>
          <a:bodyPr/>
          <a:lstStyle/>
          <a:p>
            <a:r>
              <a:rPr lang="en-US" dirty="0"/>
              <a:t>Unrelated to KGB agents, I promise</a:t>
            </a:r>
          </a:p>
        </p:txBody>
      </p:sp>
    </p:spTree>
    <p:extLst>
      <p:ext uri="{BB962C8B-B14F-4D97-AF65-F5344CB8AC3E}">
        <p14:creationId xmlns:p14="http://schemas.microsoft.com/office/powerpoint/2010/main" val="3282007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9BF4F-A6E9-EBEE-C346-4ECA09C6C5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EAB5CF-F8FE-F61D-15B3-D011116D9ADE}"/>
              </a:ext>
            </a:extLst>
          </p:cNvPr>
          <p:cNvSpPr>
            <a:spLocks noGrp="1"/>
          </p:cNvSpPr>
          <p:nvPr>
            <p:ph type="title"/>
          </p:nvPr>
        </p:nvSpPr>
        <p:spPr>
          <a:xfrm>
            <a:off x="838200" y="260467"/>
            <a:ext cx="10515600" cy="939568"/>
          </a:xfrm>
        </p:spPr>
        <p:txBody>
          <a:bodyPr/>
          <a:lstStyle/>
          <a:p>
            <a:r>
              <a:rPr lang="en-US" dirty="0"/>
              <a:t>A Simple Inference Procedure</a:t>
            </a:r>
          </a:p>
        </p:txBody>
      </p:sp>
      <p:sp>
        <p:nvSpPr>
          <p:cNvPr id="7" name="Footer Placeholder 6">
            <a:extLst>
              <a:ext uri="{FF2B5EF4-FFF2-40B4-BE49-F238E27FC236}">
                <a16:creationId xmlns:a16="http://schemas.microsoft.com/office/drawing/2014/main" id="{3E4E25E9-AEF6-4D67-5FF8-9895F6172649}"/>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4E679F07-BD9C-849E-89A8-E08FA86BD01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4" name="Content Placeholder 3">
            <a:extLst>
              <a:ext uri="{FF2B5EF4-FFF2-40B4-BE49-F238E27FC236}">
                <a16:creationId xmlns:a16="http://schemas.microsoft.com/office/drawing/2014/main" id="{969142D8-065C-E4CE-5E8C-841F50EE3D0E}"/>
              </a:ext>
            </a:extLst>
          </p:cNvPr>
          <p:cNvSpPr txBox="1">
            <a:spLocks/>
          </p:cNvSpPr>
          <p:nvPr/>
        </p:nvSpPr>
        <p:spPr>
          <a:xfrm>
            <a:off x="1885156" y="1715763"/>
            <a:ext cx="8421688" cy="41248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3200" dirty="0"/>
          </a:p>
        </p:txBody>
      </p:sp>
      <mc:AlternateContent xmlns:mc="http://schemas.openxmlformats.org/markup-compatibility/2006">
        <mc:Choice xmlns:a14="http://schemas.microsoft.com/office/drawing/2010/main" Requires="a14">
          <p:sp>
            <p:nvSpPr>
              <p:cNvPr id="2" name="Content Placeholder 3">
                <a:extLst>
                  <a:ext uri="{FF2B5EF4-FFF2-40B4-BE49-F238E27FC236}">
                    <a16:creationId xmlns:a16="http://schemas.microsoft.com/office/drawing/2014/main" id="{C005D96D-93F7-C81D-25BC-D05CD17E5FAA}"/>
                  </a:ext>
                </a:extLst>
              </p:cNvPr>
              <p:cNvSpPr txBox="1">
                <a:spLocks/>
              </p:cNvSpPr>
              <p:nvPr/>
            </p:nvSpPr>
            <p:spPr>
              <a:xfrm>
                <a:off x="1885156" y="1541166"/>
                <a:ext cx="8421688" cy="44740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3200" dirty="0"/>
                  <a:t>Consider a set of proposition symbols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rPr>
                      <m:t>=[1,7]</m:t>
                    </m:r>
                  </m:oMath>
                </a14:m>
                <a:r>
                  <a:rPr lang="en-US" sz="3200" dirty="0"/>
                  <a:t>, each representing a proposition/variable.</a:t>
                </a:r>
              </a:p>
              <a:p>
                <a:pPr marL="285750" indent="-285750"/>
                <a:r>
                  <a:rPr lang="en-US" sz="3200" dirty="0"/>
                  <a:t>Consider a set of sentences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𝑆</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=[1,5]</m:t>
                    </m:r>
                  </m:oMath>
                </a14:m>
                <a:r>
                  <a:rPr lang="en-US" sz="3200" dirty="0"/>
                  <a:t>, all expressed in terms of logical connectives and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𝑖</m:t>
                        </m:r>
                      </m:sub>
                    </m:sSub>
                  </m:oMath>
                </a14:m>
                <a:endParaRPr lang="en-US" sz="3200" dirty="0"/>
              </a:p>
              <a:p>
                <a:pPr marL="285750" indent="-285750"/>
                <a:r>
                  <a:rPr lang="en-US" sz="3200" dirty="0"/>
                  <a:t>Note that KB contains all sentences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𝑆</m:t>
                        </m:r>
                      </m:e>
                      <m:sub>
                        <m:r>
                          <a:rPr lang="en-US" sz="3200" b="0" i="1" smtClean="0">
                            <a:latin typeface="Cambria Math" panose="02040503050406030204" pitchFamily="18" charset="0"/>
                          </a:rPr>
                          <m:t>𝑖</m:t>
                        </m:r>
                      </m:sub>
                    </m:sSub>
                  </m:oMath>
                </a14:m>
                <a:r>
                  <a:rPr lang="en-US" sz="3200" dirty="0"/>
                  <a:t>.</a:t>
                </a:r>
              </a:p>
              <a:p>
                <a:pPr marL="285750" indent="-285750"/>
                <a:r>
                  <a:rPr lang="en-US" sz="3200" dirty="0"/>
                  <a:t>Consider a sentence </a:t>
                </a:r>
                <a14:m>
                  <m:oMath xmlns:m="http://schemas.openxmlformats.org/officeDocument/2006/math">
                    <m:r>
                      <a:rPr lang="en-US" sz="3200" i="1" smtClean="0">
                        <a:latin typeface="Cambria Math" panose="02040503050406030204" pitchFamily="18" charset="0"/>
                        <a:ea typeface="Cambria Math" panose="02040503050406030204" pitchFamily="18" charset="0"/>
                      </a:rPr>
                      <m:t>𝛼</m:t>
                    </m:r>
                  </m:oMath>
                </a14:m>
                <a:r>
                  <a:rPr lang="en-US" sz="3200" dirty="0"/>
                  <a:t> in terms of logical connectives and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𝑖</m:t>
                        </m:r>
                      </m:sub>
                    </m:sSub>
                  </m:oMath>
                </a14:m>
                <a:endParaRPr lang="en-US" sz="3200" dirty="0"/>
              </a:p>
            </p:txBody>
          </p:sp>
        </mc:Choice>
        <mc:Fallback>
          <p:sp>
            <p:nvSpPr>
              <p:cNvPr id="2" name="Content Placeholder 3">
                <a:extLst>
                  <a:ext uri="{FF2B5EF4-FFF2-40B4-BE49-F238E27FC236}">
                    <a16:creationId xmlns:a16="http://schemas.microsoft.com/office/drawing/2014/main" id="{C005D96D-93F7-C81D-25BC-D05CD17E5FAA}"/>
                  </a:ext>
                </a:extLst>
              </p:cNvPr>
              <p:cNvSpPr txBox="1">
                <a:spLocks noRot="1" noChangeAspect="1" noMove="1" noResize="1" noEditPoints="1" noAdjustHandles="1" noChangeArrowheads="1" noChangeShapeType="1" noTextEdit="1"/>
              </p:cNvSpPr>
              <p:nvPr/>
            </p:nvSpPr>
            <p:spPr>
              <a:xfrm>
                <a:off x="1885156" y="1541166"/>
                <a:ext cx="8421688" cy="4474052"/>
              </a:xfrm>
              <a:prstGeom prst="rect">
                <a:avLst/>
              </a:prstGeom>
              <a:blipFill>
                <a:blip r:embed="rId3"/>
                <a:stretch>
                  <a:fillRect l="-1664" t="-2725" r="-2894" b="-3406"/>
                </a:stretch>
              </a:blipFill>
            </p:spPr>
            <p:txBody>
              <a:bodyPr/>
              <a:lstStyle/>
              <a:p>
                <a:r>
                  <a:rPr lang="en-US">
                    <a:noFill/>
                  </a:rPr>
                  <a:t> </a:t>
                </a:r>
              </a:p>
            </p:txBody>
          </p:sp>
        </mc:Fallback>
      </mc:AlternateContent>
    </p:spTree>
    <p:extLst>
      <p:ext uri="{BB962C8B-B14F-4D97-AF65-F5344CB8AC3E}">
        <p14:creationId xmlns:p14="http://schemas.microsoft.com/office/powerpoint/2010/main" val="2802979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0AF0A-B8B2-7772-F613-C91307B95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EFD95-102C-19C0-1645-D8D2AF9CD4E7}"/>
              </a:ext>
            </a:extLst>
          </p:cNvPr>
          <p:cNvSpPr>
            <a:spLocks noGrp="1"/>
          </p:cNvSpPr>
          <p:nvPr>
            <p:ph type="title"/>
          </p:nvPr>
        </p:nvSpPr>
        <p:spPr>
          <a:xfrm>
            <a:off x="838200" y="5509418"/>
            <a:ext cx="4082142" cy="846931"/>
          </a:xfrm>
        </p:spPr>
        <p:txBody>
          <a:bodyPr>
            <a:normAutofit fontScale="90000"/>
          </a:bodyPr>
          <a:lstStyle/>
          <a:p>
            <a:r>
              <a:rPr lang="en-US" dirty="0"/>
              <a:t>Steps of TT-Entails?()</a:t>
            </a:r>
          </a:p>
        </p:txBody>
      </p:sp>
      <p:sp>
        <p:nvSpPr>
          <p:cNvPr id="3" name="Text Placeholder 2">
            <a:extLst>
              <a:ext uri="{FF2B5EF4-FFF2-40B4-BE49-F238E27FC236}">
                <a16:creationId xmlns:a16="http://schemas.microsoft.com/office/drawing/2014/main" id="{35488E71-C0DB-13DB-E15E-C7B465698688}"/>
              </a:ext>
            </a:extLst>
          </p:cNvPr>
          <p:cNvSpPr>
            <a:spLocks noGrp="1"/>
          </p:cNvSpPr>
          <p:nvPr>
            <p:ph type="body" sz="quarter" idx="13"/>
          </p:nvPr>
        </p:nvSpPr>
        <p:spPr/>
        <p:txBody>
          <a:bodyPr/>
          <a:lstStyle/>
          <a:p>
            <a:r>
              <a:rPr lang="en-US" dirty="0"/>
              <a:t>Step 1</a:t>
            </a:r>
          </a:p>
        </p:txBody>
      </p:sp>
      <p:sp>
        <p:nvSpPr>
          <p:cNvPr id="4" name="Text Placeholder 3">
            <a:extLst>
              <a:ext uri="{FF2B5EF4-FFF2-40B4-BE49-F238E27FC236}">
                <a16:creationId xmlns:a16="http://schemas.microsoft.com/office/drawing/2014/main" id="{DFDB49ED-540F-EF2F-63AB-F1771837A8F3}"/>
              </a:ext>
            </a:extLst>
          </p:cNvPr>
          <p:cNvSpPr>
            <a:spLocks noGrp="1"/>
          </p:cNvSpPr>
          <p:nvPr>
            <p:ph type="body" sz="quarter" idx="14"/>
          </p:nvPr>
        </p:nvSpPr>
        <p:spPr/>
        <p:txBody>
          <a:bodyPr/>
          <a:lstStyle/>
          <a:p>
            <a:r>
              <a:rPr lang="en-US" dirty="0"/>
              <a:t>Step 2</a:t>
            </a:r>
          </a:p>
        </p:txBody>
      </p:sp>
      <p:sp>
        <p:nvSpPr>
          <p:cNvPr id="5" name="Text Placeholder 4">
            <a:extLst>
              <a:ext uri="{FF2B5EF4-FFF2-40B4-BE49-F238E27FC236}">
                <a16:creationId xmlns:a16="http://schemas.microsoft.com/office/drawing/2014/main" id="{594698BC-DDA6-4202-7DA3-82ECEE4E124D}"/>
              </a:ext>
            </a:extLst>
          </p:cNvPr>
          <p:cNvSpPr>
            <a:spLocks noGrp="1"/>
          </p:cNvSpPr>
          <p:nvPr>
            <p:ph type="body" sz="quarter" idx="15"/>
          </p:nvPr>
        </p:nvSpPr>
        <p:spPr/>
        <p:txBody>
          <a:bodyPr/>
          <a:lstStyle/>
          <a:p>
            <a:r>
              <a:rPr lang="en-US" dirty="0"/>
              <a:t>Step 3</a:t>
            </a:r>
          </a:p>
        </p:txBody>
      </p:sp>
      <p:sp>
        <p:nvSpPr>
          <p:cNvPr id="6" name="Text Placeholder 5">
            <a:extLst>
              <a:ext uri="{FF2B5EF4-FFF2-40B4-BE49-F238E27FC236}">
                <a16:creationId xmlns:a16="http://schemas.microsoft.com/office/drawing/2014/main" id="{931B0570-6780-E027-F89B-C900F4F1B5FD}"/>
              </a:ext>
            </a:extLst>
          </p:cNvPr>
          <p:cNvSpPr>
            <a:spLocks noGrp="1"/>
          </p:cNvSpPr>
          <p:nvPr>
            <p:ph type="body" sz="quarter" idx="16"/>
          </p:nvPr>
        </p:nvSpPr>
        <p:spPr/>
        <p:txBody>
          <a:bodyPr/>
          <a:lstStyle/>
          <a:p>
            <a:r>
              <a:rPr lang="en-US" dirty="0"/>
              <a:t>Step 4</a:t>
            </a:r>
          </a:p>
        </p:txBody>
      </p:sp>
      <p:sp>
        <p:nvSpPr>
          <p:cNvPr id="7" name="Text Placeholder 6">
            <a:extLst>
              <a:ext uri="{FF2B5EF4-FFF2-40B4-BE49-F238E27FC236}">
                <a16:creationId xmlns:a16="http://schemas.microsoft.com/office/drawing/2014/main" id="{08B84C9D-728C-4624-8C6D-442F50FBBED1}"/>
              </a:ext>
            </a:extLst>
          </p:cNvPr>
          <p:cNvSpPr>
            <a:spLocks noGrp="1"/>
          </p:cNvSpPr>
          <p:nvPr>
            <p:ph type="body" sz="quarter" idx="17"/>
          </p:nvPr>
        </p:nvSpPr>
        <p:spPr/>
        <p:txBody>
          <a:bodyPr>
            <a:normAutofit/>
          </a:bodyPr>
          <a:lstStyle/>
          <a:p>
            <a:r>
              <a:rPr lang="en-US" sz="2000" dirty="0"/>
              <a:t>Enumerate through all possible models.</a:t>
            </a:r>
          </a:p>
        </p:txBody>
      </p:sp>
      <p:sp>
        <p:nvSpPr>
          <p:cNvPr id="8" name="Text Placeholder 7">
            <a:extLst>
              <a:ext uri="{FF2B5EF4-FFF2-40B4-BE49-F238E27FC236}">
                <a16:creationId xmlns:a16="http://schemas.microsoft.com/office/drawing/2014/main" id="{561EB29D-0AA0-F853-DCD3-EEEBB2607495}"/>
              </a:ext>
            </a:extLst>
          </p:cNvPr>
          <p:cNvSpPr>
            <a:spLocks noGrp="1"/>
          </p:cNvSpPr>
          <p:nvPr>
            <p:ph type="body" sz="quarter" idx="18"/>
          </p:nvPr>
        </p:nvSpPr>
        <p:spPr/>
        <p:txBody>
          <a:bodyPr>
            <a:normAutofit/>
          </a:bodyPr>
          <a:lstStyle/>
          <a:p>
            <a:r>
              <a:rPr lang="en-US" sz="2000" dirty="0"/>
              <a:t>Test all models against KB, keeping those where KB is true.</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BC53641-F917-C286-F063-CDC19755C212}"/>
                  </a:ext>
                </a:extLst>
              </p:cNvPr>
              <p:cNvSpPr>
                <a:spLocks noGrp="1"/>
              </p:cNvSpPr>
              <p:nvPr>
                <p:ph type="body" sz="quarter" idx="19"/>
              </p:nvPr>
            </p:nvSpPr>
            <p:spPr/>
            <p:txBody>
              <a:bodyPr>
                <a:normAutofit/>
              </a:bodyPr>
              <a:lstStyle/>
              <a:p>
                <a:r>
                  <a:rPr lang="en-US" sz="2000" dirty="0"/>
                  <a:t>We check if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oMath>
                </a14:m>
                <a:r>
                  <a:rPr lang="en-US" sz="2000" dirty="0"/>
                  <a:t> holds for all models where KB is true.</a:t>
                </a:r>
              </a:p>
            </p:txBody>
          </p:sp>
        </mc:Choice>
        <mc:Fallback>
          <p:sp>
            <p:nvSpPr>
              <p:cNvPr id="9" name="Text Placeholder 8">
                <a:extLst>
                  <a:ext uri="{FF2B5EF4-FFF2-40B4-BE49-F238E27FC236}">
                    <a16:creationId xmlns:a16="http://schemas.microsoft.com/office/drawing/2014/main" id="{EBC53641-F917-C286-F063-CDC19755C212}"/>
                  </a:ext>
                </a:extLst>
              </p:cNvPr>
              <p:cNvSpPr>
                <a:spLocks noGrp="1" noRot="1" noChangeAspect="1" noMove="1" noResize="1" noEditPoints="1" noAdjustHandles="1" noChangeArrowheads="1" noChangeShapeType="1" noTextEdit="1"/>
              </p:cNvSpPr>
              <p:nvPr>
                <p:ph type="body" sz="quarter" idx="19"/>
              </p:nvPr>
            </p:nvSpPr>
            <p:spPr>
              <a:blipFill>
                <a:blip r:embed="rId3"/>
                <a:stretch>
                  <a:fillRect l="-1314" t="-30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 Placeholder 9">
                <a:extLst>
                  <a:ext uri="{FF2B5EF4-FFF2-40B4-BE49-F238E27FC236}">
                    <a16:creationId xmlns:a16="http://schemas.microsoft.com/office/drawing/2014/main" id="{5C781F12-4615-23FC-7E19-6CFA6EAF82F2}"/>
                  </a:ext>
                </a:extLst>
              </p:cNvPr>
              <p:cNvSpPr>
                <a:spLocks noGrp="1"/>
              </p:cNvSpPr>
              <p:nvPr>
                <p:ph type="body" sz="quarter" idx="20"/>
              </p:nvPr>
            </p:nvSpPr>
            <p:spPr/>
            <p:txBody>
              <a:bodyPr>
                <a:normAutofit/>
              </a:bodyPr>
              <a:lstStyle/>
              <a:p>
                <a:r>
                  <a:rPr lang="en-US" sz="2000" dirty="0"/>
                  <a:t>If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oMath>
                </a14:m>
                <a:r>
                  <a:rPr lang="en-US" sz="2000" dirty="0"/>
                  <a:t> holds for all models where KB is true, KB |= </a:t>
                </a:r>
                <a14:m>
                  <m:oMath xmlns:m="http://schemas.openxmlformats.org/officeDocument/2006/math">
                    <m:r>
                      <a:rPr lang="en-US" sz="2000" i="1">
                        <a:latin typeface="Cambria Math" panose="02040503050406030204" pitchFamily="18" charset="0"/>
                        <a:ea typeface="Cambria Math" panose="02040503050406030204" pitchFamily="18" charset="0"/>
                      </a:rPr>
                      <m:t>𝛼</m:t>
                    </m:r>
                  </m:oMath>
                </a14:m>
                <a:endParaRPr lang="en-US" sz="2000" dirty="0"/>
              </a:p>
            </p:txBody>
          </p:sp>
        </mc:Choice>
        <mc:Fallback>
          <p:sp>
            <p:nvSpPr>
              <p:cNvPr id="10" name="Text Placeholder 9">
                <a:extLst>
                  <a:ext uri="{FF2B5EF4-FFF2-40B4-BE49-F238E27FC236}">
                    <a16:creationId xmlns:a16="http://schemas.microsoft.com/office/drawing/2014/main" id="{5C781F12-4615-23FC-7E19-6CFA6EAF82F2}"/>
                  </a:ext>
                </a:extLst>
              </p:cNvPr>
              <p:cNvSpPr>
                <a:spLocks noGrp="1" noRot="1" noChangeAspect="1" noMove="1" noResize="1" noEditPoints="1" noAdjustHandles="1" noChangeArrowheads="1" noChangeShapeType="1" noTextEdit="1"/>
              </p:cNvSpPr>
              <p:nvPr>
                <p:ph type="body" sz="quarter" idx="20"/>
              </p:nvPr>
            </p:nvSpPr>
            <p:spPr>
              <a:blipFill>
                <a:blip r:embed="rId4"/>
                <a:stretch>
                  <a:fillRect l="-1195" t="-3012"/>
                </a:stretch>
              </a:blipFill>
            </p:spPr>
            <p:txBody>
              <a:bodyPr/>
              <a:lstStyle/>
              <a:p>
                <a:r>
                  <a:rPr lang="en-US">
                    <a:noFill/>
                  </a:rPr>
                  <a:t> </a:t>
                </a:r>
              </a:p>
            </p:txBody>
          </p:sp>
        </mc:Fallback>
      </mc:AlternateContent>
      <p:sp>
        <p:nvSpPr>
          <p:cNvPr id="11" name="Footer Placeholder 10">
            <a:extLst>
              <a:ext uri="{FF2B5EF4-FFF2-40B4-BE49-F238E27FC236}">
                <a16:creationId xmlns:a16="http://schemas.microsoft.com/office/drawing/2014/main" id="{B05E7CEF-81DD-E4D1-7387-E7EFBB123225}"/>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12" name="Slide Number Placeholder 11">
            <a:extLst>
              <a:ext uri="{FF2B5EF4-FFF2-40B4-BE49-F238E27FC236}">
                <a16:creationId xmlns:a16="http://schemas.microsoft.com/office/drawing/2014/main" id="{0134C319-1D06-D0B0-318C-C2CD95B06AC0}"/>
              </a:ext>
            </a:extLst>
          </p:cNvPr>
          <p:cNvSpPr>
            <a:spLocks noGrp="1"/>
          </p:cNvSpPr>
          <p:nvPr>
            <p:ph type="sldNum" sz="quarter" idx="12"/>
          </p:nvPr>
        </p:nvSpPr>
        <p:spPr/>
        <p:txBody>
          <a:bodyPr/>
          <a:lstStyle/>
          <a:p>
            <a:fld id="{A49DFD55-3C28-40EF-9E31-A92D2E4017FF}" type="slidenum">
              <a:rPr lang="en-US" smtClean="0"/>
              <a:pPr/>
              <a:t>51</a:t>
            </a:fld>
            <a:endParaRPr lang="en-US" dirty="0"/>
          </a:p>
        </p:txBody>
      </p:sp>
    </p:spTree>
    <p:extLst>
      <p:ext uri="{BB962C8B-B14F-4D97-AF65-F5344CB8AC3E}">
        <p14:creationId xmlns:p14="http://schemas.microsoft.com/office/powerpoint/2010/main" val="1045435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BB34C-F5FB-D5DB-E7EE-DC4CA10DF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986040-9976-5EED-C337-473004B1A438}"/>
              </a:ext>
            </a:extLst>
          </p:cNvPr>
          <p:cNvSpPr>
            <a:spLocks noGrp="1"/>
          </p:cNvSpPr>
          <p:nvPr>
            <p:ph type="title"/>
          </p:nvPr>
        </p:nvSpPr>
        <p:spPr>
          <a:xfrm>
            <a:off x="1289832" y="200655"/>
            <a:ext cx="9612350" cy="650978"/>
          </a:xfrm>
        </p:spPr>
        <p:txBody>
          <a:bodyPr>
            <a:normAutofit/>
          </a:bodyPr>
          <a:lstStyle/>
          <a:p>
            <a:r>
              <a:rPr lang="en-US" dirty="0"/>
              <a:t>Truth Table for Inference</a:t>
            </a:r>
          </a:p>
        </p:txBody>
      </p:sp>
      <p:sp>
        <p:nvSpPr>
          <p:cNvPr id="24" name="Footer Placeholder 23">
            <a:extLst>
              <a:ext uri="{FF2B5EF4-FFF2-40B4-BE49-F238E27FC236}">
                <a16:creationId xmlns:a16="http://schemas.microsoft.com/office/drawing/2014/main" id="{65E65588-41DC-10FD-8EAC-A4D72AF691FF}"/>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D4ADF973-C00E-7041-859F-B0483A4EEFA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D023D9C2-39E7-532D-53E3-C7EE278FB968}"/>
                  </a:ext>
                </a:extLst>
              </p:cNvPr>
              <p:cNvGraphicFramePr>
                <a:graphicFrameLocks noGrp="1"/>
              </p:cNvGraphicFramePr>
              <p:nvPr>
                <p:extLst>
                  <p:ext uri="{D42A27DB-BD31-4B8C-83A1-F6EECF244321}">
                    <p14:modId xmlns:p14="http://schemas.microsoft.com/office/powerpoint/2010/main" val="3838571270"/>
                  </p:ext>
                </p:extLst>
              </p:nvPr>
            </p:nvGraphicFramePr>
            <p:xfrm>
              <a:off x="1741457" y="1754342"/>
              <a:ext cx="9612343" cy="4427016"/>
            </p:xfrm>
            <a:graphic>
              <a:graphicData uri="http://schemas.openxmlformats.org/drawingml/2006/table">
                <a:tbl>
                  <a:tblPr firstRow="1" bandRow="1">
                    <a:tableStyleId>{5940675A-B579-460E-94D1-54222C63F5DA}</a:tableStyleId>
                  </a:tblPr>
                  <a:tblGrid>
                    <a:gridCol w="739411">
                      <a:extLst>
                        <a:ext uri="{9D8B030D-6E8A-4147-A177-3AD203B41FA5}">
                          <a16:colId xmlns:a16="http://schemas.microsoft.com/office/drawing/2014/main" val="1234598204"/>
                        </a:ext>
                      </a:extLst>
                    </a:gridCol>
                    <a:gridCol w="739411">
                      <a:extLst>
                        <a:ext uri="{9D8B030D-6E8A-4147-A177-3AD203B41FA5}">
                          <a16:colId xmlns:a16="http://schemas.microsoft.com/office/drawing/2014/main" val="2605449632"/>
                        </a:ext>
                      </a:extLst>
                    </a:gridCol>
                    <a:gridCol w="739411">
                      <a:extLst>
                        <a:ext uri="{9D8B030D-6E8A-4147-A177-3AD203B41FA5}">
                          <a16:colId xmlns:a16="http://schemas.microsoft.com/office/drawing/2014/main" val="1384365433"/>
                        </a:ext>
                      </a:extLst>
                    </a:gridCol>
                    <a:gridCol w="739411">
                      <a:extLst>
                        <a:ext uri="{9D8B030D-6E8A-4147-A177-3AD203B41FA5}">
                          <a16:colId xmlns:a16="http://schemas.microsoft.com/office/drawing/2014/main" val="2406115188"/>
                        </a:ext>
                      </a:extLst>
                    </a:gridCol>
                    <a:gridCol w="739411">
                      <a:extLst>
                        <a:ext uri="{9D8B030D-6E8A-4147-A177-3AD203B41FA5}">
                          <a16:colId xmlns:a16="http://schemas.microsoft.com/office/drawing/2014/main" val="4074553332"/>
                        </a:ext>
                      </a:extLst>
                    </a:gridCol>
                    <a:gridCol w="739411">
                      <a:extLst>
                        <a:ext uri="{9D8B030D-6E8A-4147-A177-3AD203B41FA5}">
                          <a16:colId xmlns:a16="http://schemas.microsoft.com/office/drawing/2014/main" val="1345001206"/>
                        </a:ext>
                      </a:extLst>
                    </a:gridCol>
                    <a:gridCol w="739411">
                      <a:extLst>
                        <a:ext uri="{9D8B030D-6E8A-4147-A177-3AD203B41FA5}">
                          <a16:colId xmlns:a16="http://schemas.microsoft.com/office/drawing/2014/main" val="1940226042"/>
                        </a:ext>
                      </a:extLst>
                    </a:gridCol>
                    <a:gridCol w="739411">
                      <a:extLst>
                        <a:ext uri="{9D8B030D-6E8A-4147-A177-3AD203B41FA5}">
                          <a16:colId xmlns:a16="http://schemas.microsoft.com/office/drawing/2014/main" val="1012961970"/>
                        </a:ext>
                      </a:extLst>
                    </a:gridCol>
                    <a:gridCol w="739411">
                      <a:extLst>
                        <a:ext uri="{9D8B030D-6E8A-4147-A177-3AD203B41FA5}">
                          <a16:colId xmlns:a16="http://schemas.microsoft.com/office/drawing/2014/main" val="945001502"/>
                        </a:ext>
                      </a:extLst>
                    </a:gridCol>
                    <a:gridCol w="739411">
                      <a:extLst>
                        <a:ext uri="{9D8B030D-6E8A-4147-A177-3AD203B41FA5}">
                          <a16:colId xmlns:a16="http://schemas.microsoft.com/office/drawing/2014/main" val="1484732839"/>
                        </a:ext>
                      </a:extLst>
                    </a:gridCol>
                    <a:gridCol w="739411">
                      <a:extLst>
                        <a:ext uri="{9D8B030D-6E8A-4147-A177-3AD203B41FA5}">
                          <a16:colId xmlns:a16="http://schemas.microsoft.com/office/drawing/2014/main" val="683628621"/>
                        </a:ext>
                      </a:extLst>
                    </a:gridCol>
                    <a:gridCol w="739411">
                      <a:extLst>
                        <a:ext uri="{9D8B030D-6E8A-4147-A177-3AD203B41FA5}">
                          <a16:colId xmlns:a16="http://schemas.microsoft.com/office/drawing/2014/main" val="4212381074"/>
                        </a:ext>
                      </a:extLst>
                    </a:gridCol>
                    <a:gridCol w="739411">
                      <a:extLst>
                        <a:ext uri="{9D8B030D-6E8A-4147-A177-3AD203B41FA5}">
                          <a16:colId xmlns:a16="http://schemas.microsoft.com/office/drawing/2014/main" val="512517533"/>
                        </a:ext>
                      </a:extLst>
                    </a:gridCol>
                  </a:tblGrid>
                  <a:tr h="40245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m:oMathPara>
                          </a14:m>
                          <a:endParaRPr lang="en-US" dirty="0"/>
                        </a:p>
                      </a:txBody>
                      <a:tcP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oMath>
                            </m:oMathPara>
                          </a14:m>
                          <a:endParaRPr lang="en-US" dirty="0"/>
                        </a:p>
                      </a:txBody>
                      <a:tcP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oMath>
                            </m:oMathPara>
                          </a14:m>
                          <a:endParaRPr lang="en-US" dirty="0"/>
                        </a:p>
                      </a:txBody>
                      <a:tcP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4</m:t>
                                    </m:r>
                                  </m:sub>
                                </m:sSub>
                              </m:oMath>
                            </m:oMathPara>
                          </a14:m>
                          <a:endParaRPr lang="en-US" dirty="0"/>
                        </a:p>
                      </a:txBody>
                      <a:tcP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m:t>
                                    </m:r>
                                  </m:sub>
                                </m:sSub>
                              </m:oMath>
                            </m:oMathPara>
                          </a14:m>
                          <a:endParaRPr lang="en-US" dirty="0"/>
                        </a:p>
                      </a:txBody>
                      <a:tcP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6</m:t>
                                    </m:r>
                                  </m:sub>
                                </m:sSub>
                              </m:oMath>
                            </m:oMathPara>
                          </a14:m>
                          <a:endParaRPr lang="en-US" dirty="0"/>
                        </a:p>
                      </a:txBody>
                      <a:tcP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7</m:t>
                                    </m:r>
                                  </m:sub>
                                </m:sSub>
                              </m:oMath>
                            </m:oMathPara>
                          </a14:m>
                          <a:endParaRPr lang="en-US" dirty="0"/>
                        </a:p>
                      </a:txBody>
                      <a:tcPr>
                        <a:solidFill>
                          <a:schemeClr val="tx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a:txBody>
                      <a:tcPr>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a:txBody>
                      <a:tcPr>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US" dirty="0"/>
                        </a:p>
                      </a:txBody>
                      <a:tcPr>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4</m:t>
                                    </m:r>
                                  </m:sub>
                                </m:sSub>
                              </m:oMath>
                            </m:oMathPara>
                          </a14:m>
                          <a:endParaRPr lang="en-US" dirty="0"/>
                        </a:p>
                      </a:txBody>
                      <a:tcPr>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5</m:t>
                                    </m:r>
                                  </m:sub>
                                </m:sSub>
                              </m:oMath>
                            </m:oMathPara>
                          </a14:m>
                          <a:endParaRPr lang="en-US" dirty="0"/>
                        </a:p>
                      </a:txBody>
                      <a:tcPr>
                        <a:solidFill>
                          <a:schemeClr val="accent2">
                            <a:lumMod val="20000"/>
                            <a:lumOff val="80000"/>
                          </a:schemeClr>
                        </a:solidFill>
                      </a:tcPr>
                    </a:tc>
                    <a:tc>
                      <a:txBody>
                        <a:bodyPr/>
                        <a:lstStyle/>
                        <a:p>
                          <a:pPr algn="ctr"/>
                          <a:r>
                            <a:rPr lang="en-US" dirty="0"/>
                            <a:t>KB</a:t>
                          </a:r>
                        </a:p>
                      </a:txBody>
                      <a:tcPr>
                        <a:solidFill>
                          <a:schemeClr val="accent6">
                            <a:lumMod val="20000"/>
                            <a:lumOff val="80000"/>
                          </a:schemeClr>
                        </a:solidFill>
                      </a:tcPr>
                    </a:tc>
                    <a:extLst>
                      <a:ext uri="{0D108BD9-81ED-4DB2-BD59-A6C34878D82A}">
                        <a16:rowId xmlns:a16="http://schemas.microsoft.com/office/drawing/2014/main" val="1731040867"/>
                      </a:ext>
                    </a:extLst>
                  </a:tr>
                  <a:tr h="402456">
                    <a:tc>
                      <a:txBody>
                        <a:bodyPr/>
                        <a:lstStyle/>
                        <a:p>
                          <a:pPr algn="ctr"/>
                          <a:r>
                            <a:rPr lang="en-US" sz="1400" dirty="0">
                              <a:latin typeface="Cascadia Code" panose="020B0609020000020004" pitchFamily="49" charset="0"/>
                              <a:cs typeface="Cascadia Code" panose="020B0609020000020004" pitchFamily="49" charset="0"/>
                            </a:rPr>
                            <a:t>false</a:t>
                          </a:r>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889425715"/>
                      </a:ext>
                    </a:extLst>
                  </a:tr>
                  <a:tr h="402456">
                    <a:tc>
                      <a:txBody>
                        <a:bodyPr/>
                        <a:lstStyle/>
                        <a:p>
                          <a:pPr algn="ctr"/>
                          <a:r>
                            <a:rPr lang="en-US" sz="1400" dirty="0">
                              <a:latin typeface="Cascadia Code" panose="020B0609020000020004" pitchFamily="49" charset="0"/>
                              <a:cs typeface="Cascadia Code" panose="020B0609020000020004" pitchFamily="49" charset="0"/>
                            </a:rPr>
                            <a:t>false</a:t>
                          </a:r>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2715279953"/>
                      </a:ext>
                    </a:extLst>
                  </a:tr>
                  <a:tr h="402456">
                    <a:tc>
                      <a:txBody>
                        <a:bodyPr/>
                        <a:lstStyle/>
                        <a:p>
                          <a:pPr algn="ctr"/>
                          <a:r>
                            <a:rPr lang="en-US" dirty="0"/>
                            <a:t>…</a:t>
                          </a: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norite"/>
                              <a:ea typeface="+mn-ea"/>
                              <a:cs typeface="+mn-cs"/>
                            </a:rPr>
                            <a:t>…</a:t>
                          </a:r>
                        </a:p>
                      </a:txBody>
                      <a:tcPr>
                        <a:solidFill>
                          <a:schemeClr val="accent6">
                            <a:lumMod val="20000"/>
                            <a:lumOff val="80000"/>
                          </a:schemeClr>
                        </a:solidFill>
                      </a:tcPr>
                    </a:tc>
                    <a:extLst>
                      <a:ext uri="{0D108BD9-81ED-4DB2-BD59-A6C34878D82A}">
                        <a16:rowId xmlns:a16="http://schemas.microsoft.com/office/drawing/2014/main" val="946100127"/>
                      </a:ext>
                    </a:extLst>
                  </a:tr>
                  <a:tr h="402456">
                    <a:tc>
                      <a:txBody>
                        <a:bodyPr/>
                        <a:lstStyle/>
                        <a:p>
                          <a:pPr algn="ctr"/>
                          <a:r>
                            <a:rPr lang="en-US" sz="1400" dirty="0">
                              <a:latin typeface="Cascadia Code" panose="020B0609020000020004" pitchFamily="49" charset="0"/>
                              <a:cs typeface="Cascadia Code" panose="020B0609020000020004" pitchFamily="49" charset="0"/>
                            </a:rPr>
                            <a:t>false</a:t>
                          </a:r>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3322846385"/>
                      </a:ext>
                    </a:extLst>
                  </a:tr>
                  <a:tr h="402456">
                    <a:tc>
                      <a:txBody>
                        <a:bodyPr/>
                        <a:lstStyle/>
                        <a:p>
                          <a:pPr algn="ctr"/>
                          <a:r>
                            <a:rPr kumimoji="0" lang="en-US" sz="14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b="1" dirty="0">
                            <a:solidFill>
                              <a:srgbClr val="FF0000"/>
                            </a:solidFill>
                          </a:endParaRPr>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solidFill>
                              <a:srgbClr val="00B050"/>
                            </a:solidFill>
                          </a:endParaRPr>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6">
                            <a:lumMod val="20000"/>
                            <a:lumOff val="80000"/>
                          </a:schemeClr>
                        </a:solidFill>
                      </a:tcPr>
                    </a:tc>
                    <a:extLst>
                      <a:ext uri="{0D108BD9-81ED-4DB2-BD59-A6C34878D82A}">
                        <a16:rowId xmlns:a16="http://schemas.microsoft.com/office/drawing/2014/main" val="59143623"/>
                      </a:ext>
                    </a:extLst>
                  </a:tr>
                  <a:tr h="402456">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6">
                            <a:lumMod val="20000"/>
                            <a:lumOff val="80000"/>
                          </a:schemeClr>
                        </a:solidFill>
                      </a:tcPr>
                    </a:tc>
                    <a:extLst>
                      <a:ext uri="{0D108BD9-81ED-4DB2-BD59-A6C34878D82A}">
                        <a16:rowId xmlns:a16="http://schemas.microsoft.com/office/drawing/2014/main" val="4257951007"/>
                      </a:ext>
                    </a:extLst>
                  </a:tr>
                  <a:tr h="402456">
                    <a:tc>
                      <a:txBody>
                        <a:bodyPr/>
                        <a:lstStyle/>
                        <a:p>
                          <a:pPr algn="ctr"/>
                          <a:r>
                            <a:rPr kumimoji="0" lang="en-US" sz="14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6">
                            <a:lumMod val="20000"/>
                            <a:lumOff val="80000"/>
                          </a:schemeClr>
                        </a:solidFill>
                      </a:tcPr>
                    </a:tc>
                    <a:extLst>
                      <a:ext uri="{0D108BD9-81ED-4DB2-BD59-A6C34878D82A}">
                        <a16:rowId xmlns:a16="http://schemas.microsoft.com/office/drawing/2014/main" val="3037148340"/>
                      </a:ext>
                    </a:extLst>
                  </a:tr>
                  <a:tr h="402456">
                    <a:tc>
                      <a:txBody>
                        <a:bodyPr/>
                        <a:lstStyle/>
                        <a:p>
                          <a:pPr algn="ctr"/>
                          <a:r>
                            <a:rPr lang="en-US" sz="1400" dirty="0">
                              <a:latin typeface="Cascadia Code" panose="020B0609020000020004" pitchFamily="49" charset="0"/>
                              <a:cs typeface="Cascadia Code" panose="020B0609020000020004" pitchFamily="49" charset="0"/>
                            </a:rPr>
                            <a:t>false</a:t>
                          </a:r>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1764137062"/>
                      </a:ext>
                    </a:extLst>
                  </a:tr>
                  <a:tr h="402456">
                    <a:tc>
                      <a:txBody>
                        <a:bodyPr/>
                        <a:lstStyle/>
                        <a:p>
                          <a:pPr algn="ctr"/>
                          <a:r>
                            <a:rPr lang="en-US" dirty="0"/>
                            <a:t>…</a:t>
                          </a: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norite"/>
                              <a:ea typeface="+mn-ea"/>
                              <a:cs typeface="+mn-cs"/>
                            </a:rPr>
                            <a:t>…</a:t>
                          </a: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norite"/>
                              <a:ea typeface="+mn-ea"/>
                              <a:cs typeface="+mn-cs"/>
                            </a:rPr>
                            <a:t>…</a:t>
                          </a:r>
                        </a:p>
                      </a:txBody>
                      <a:tcPr>
                        <a:solidFill>
                          <a:schemeClr val="accent6">
                            <a:lumMod val="20000"/>
                            <a:lumOff val="80000"/>
                          </a:schemeClr>
                        </a:solidFill>
                      </a:tcPr>
                    </a:tc>
                    <a:extLst>
                      <a:ext uri="{0D108BD9-81ED-4DB2-BD59-A6C34878D82A}">
                        <a16:rowId xmlns:a16="http://schemas.microsoft.com/office/drawing/2014/main" val="1454981798"/>
                      </a:ext>
                    </a:extLst>
                  </a:tr>
                  <a:tr h="402456">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563817981"/>
                      </a:ext>
                    </a:extLst>
                  </a:tr>
                </a:tbl>
              </a:graphicData>
            </a:graphic>
          </p:graphicFrame>
        </mc:Choice>
        <mc:Fallback>
          <p:graphicFrame>
            <p:nvGraphicFramePr>
              <p:cNvPr id="3" name="Table 2">
                <a:extLst>
                  <a:ext uri="{FF2B5EF4-FFF2-40B4-BE49-F238E27FC236}">
                    <a16:creationId xmlns:a16="http://schemas.microsoft.com/office/drawing/2014/main" id="{D023D9C2-39E7-532D-53E3-C7EE278FB968}"/>
                  </a:ext>
                </a:extLst>
              </p:cNvPr>
              <p:cNvGraphicFramePr>
                <a:graphicFrameLocks noGrp="1"/>
              </p:cNvGraphicFramePr>
              <p:nvPr>
                <p:extLst>
                  <p:ext uri="{D42A27DB-BD31-4B8C-83A1-F6EECF244321}">
                    <p14:modId xmlns:p14="http://schemas.microsoft.com/office/powerpoint/2010/main" val="3838571270"/>
                  </p:ext>
                </p:extLst>
              </p:nvPr>
            </p:nvGraphicFramePr>
            <p:xfrm>
              <a:off x="1741457" y="1754342"/>
              <a:ext cx="9612343" cy="4427016"/>
            </p:xfrm>
            <a:graphic>
              <a:graphicData uri="http://schemas.openxmlformats.org/drawingml/2006/table">
                <a:tbl>
                  <a:tblPr firstRow="1" bandRow="1">
                    <a:tableStyleId>{5940675A-B579-460E-94D1-54222C63F5DA}</a:tableStyleId>
                  </a:tblPr>
                  <a:tblGrid>
                    <a:gridCol w="739411">
                      <a:extLst>
                        <a:ext uri="{9D8B030D-6E8A-4147-A177-3AD203B41FA5}">
                          <a16:colId xmlns:a16="http://schemas.microsoft.com/office/drawing/2014/main" val="1234598204"/>
                        </a:ext>
                      </a:extLst>
                    </a:gridCol>
                    <a:gridCol w="739411">
                      <a:extLst>
                        <a:ext uri="{9D8B030D-6E8A-4147-A177-3AD203B41FA5}">
                          <a16:colId xmlns:a16="http://schemas.microsoft.com/office/drawing/2014/main" val="2605449632"/>
                        </a:ext>
                      </a:extLst>
                    </a:gridCol>
                    <a:gridCol w="739411">
                      <a:extLst>
                        <a:ext uri="{9D8B030D-6E8A-4147-A177-3AD203B41FA5}">
                          <a16:colId xmlns:a16="http://schemas.microsoft.com/office/drawing/2014/main" val="1384365433"/>
                        </a:ext>
                      </a:extLst>
                    </a:gridCol>
                    <a:gridCol w="739411">
                      <a:extLst>
                        <a:ext uri="{9D8B030D-6E8A-4147-A177-3AD203B41FA5}">
                          <a16:colId xmlns:a16="http://schemas.microsoft.com/office/drawing/2014/main" val="2406115188"/>
                        </a:ext>
                      </a:extLst>
                    </a:gridCol>
                    <a:gridCol w="739411">
                      <a:extLst>
                        <a:ext uri="{9D8B030D-6E8A-4147-A177-3AD203B41FA5}">
                          <a16:colId xmlns:a16="http://schemas.microsoft.com/office/drawing/2014/main" val="4074553332"/>
                        </a:ext>
                      </a:extLst>
                    </a:gridCol>
                    <a:gridCol w="739411">
                      <a:extLst>
                        <a:ext uri="{9D8B030D-6E8A-4147-A177-3AD203B41FA5}">
                          <a16:colId xmlns:a16="http://schemas.microsoft.com/office/drawing/2014/main" val="1345001206"/>
                        </a:ext>
                      </a:extLst>
                    </a:gridCol>
                    <a:gridCol w="739411">
                      <a:extLst>
                        <a:ext uri="{9D8B030D-6E8A-4147-A177-3AD203B41FA5}">
                          <a16:colId xmlns:a16="http://schemas.microsoft.com/office/drawing/2014/main" val="1940226042"/>
                        </a:ext>
                      </a:extLst>
                    </a:gridCol>
                    <a:gridCol w="739411">
                      <a:extLst>
                        <a:ext uri="{9D8B030D-6E8A-4147-A177-3AD203B41FA5}">
                          <a16:colId xmlns:a16="http://schemas.microsoft.com/office/drawing/2014/main" val="1012961970"/>
                        </a:ext>
                      </a:extLst>
                    </a:gridCol>
                    <a:gridCol w="739411">
                      <a:extLst>
                        <a:ext uri="{9D8B030D-6E8A-4147-A177-3AD203B41FA5}">
                          <a16:colId xmlns:a16="http://schemas.microsoft.com/office/drawing/2014/main" val="945001502"/>
                        </a:ext>
                      </a:extLst>
                    </a:gridCol>
                    <a:gridCol w="739411">
                      <a:extLst>
                        <a:ext uri="{9D8B030D-6E8A-4147-A177-3AD203B41FA5}">
                          <a16:colId xmlns:a16="http://schemas.microsoft.com/office/drawing/2014/main" val="1484732839"/>
                        </a:ext>
                      </a:extLst>
                    </a:gridCol>
                    <a:gridCol w="739411">
                      <a:extLst>
                        <a:ext uri="{9D8B030D-6E8A-4147-A177-3AD203B41FA5}">
                          <a16:colId xmlns:a16="http://schemas.microsoft.com/office/drawing/2014/main" val="683628621"/>
                        </a:ext>
                      </a:extLst>
                    </a:gridCol>
                    <a:gridCol w="739411">
                      <a:extLst>
                        <a:ext uri="{9D8B030D-6E8A-4147-A177-3AD203B41FA5}">
                          <a16:colId xmlns:a16="http://schemas.microsoft.com/office/drawing/2014/main" val="4212381074"/>
                        </a:ext>
                      </a:extLst>
                    </a:gridCol>
                    <a:gridCol w="739411">
                      <a:extLst>
                        <a:ext uri="{9D8B030D-6E8A-4147-A177-3AD203B41FA5}">
                          <a16:colId xmlns:a16="http://schemas.microsoft.com/office/drawing/2014/main" val="512517533"/>
                        </a:ext>
                      </a:extLst>
                    </a:gridCol>
                  </a:tblGrid>
                  <a:tr h="402456">
                    <a:tc>
                      <a:txBody>
                        <a:bodyPr/>
                        <a:lstStyle/>
                        <a:p>
                          <a:endParaRPr lang="en-US"/>
                        </a:p>
                      </a:txBody>
                      <a:tcPr>
                        <a:blipFill>
                          <a:blip r:embed="rId3"/>
                          <a:stretch>
                            <a:fillRect l="-826" t="-7576" r="-1205785" b="-1006061"/>
                          </a:stretch>
                        </a:blipFill>
                      </a:tcPr>
                    </a:tc>
                    <a:tc>
                      <a:txBody>
                        <a:bodyPr/>
                        <a:lstStyle/>
                        <a:p>
                          <a:endParaRPr lang="en-US"/>
                        </a:p>
                      </a:txBody>
                      <a:tcPr>
                        <a:blipFill>
                          <a:blip r:embed="rId3"/>
                          <a:stretch>
                            <a:fillRect l="-100000" t="-7576" r="-1095902" b="-1006061"/>
                          </a:stretch>
                        </a:blipFill>
                      </a:tcPr>
                    </a:tc>
                    <a:tc>
                      <a:txBody>
                        <a:bodyPr/>
                        <a:lstStyle/>
                        <a:p>
                          <a:endParaRPr lang="en-US"/>
                        </a:p>
                      </a:txBody>
                      <a:tcPr>
                        <a:blipFill>
                          <a:blip r:embed="rId3"/>
                          <a:stretch>
                            <a:fillRect l="-201653" t="-7576" r="-1004959" b="-1006061"/>
                          </a:stretch>
                        </a:blipFill>
                      </a:tcPr>
                    </a:tc>
                    <a:tc>
                      <a:txBody>
                        <a:bodyPr/>
                        <a:lstStyle/>
                        <a:p>
                          <a:endParaRPr lang="en-US"/>
                        </a:p>
                      </a:txBody>
                      <a:tcPr>
                        <a:blipFill>
                          <a:blip r:embed="rId3"/>
                          <a:stretch>
                            <a:fillRect l="-299180" t="-7576" r="-896721" b="-1006061"/>
                          </a:stretch>
                        </a:blipFill>
                      </a:tcPr>
                    </a:tc>
                    <a:tc>
                      <a:txBody>
                        <a:bodyPr/>
                        <a:lstStyle/>
                        <a:p>
                          <a:endParaRPr lang="en-US"/>
                        </a:p>
                      </a:txBody>
                      <a:tcPr>
                        <a:blipFill>
                          <a:blip r:embed="rId3"/>
                          <a:stretch>
                            <a:fillRect l="-402479" t="-7576" r="-804132" b="-1006061"/>
                          </a:stretch>
                        </a:blipFill>
                      </a:tcPr>
                    </a:tc>
                    <a:tc>
                      <a:txBody>
                        <a:bodyPr/>
                        <a:lstStyle/>
                        <a:p>
                          <a:endParaRPr lang="en-US"/>
                        </a:p>
                      </a:txBody>
                      <a:tcPr>
                        <a:blipFill>
                          <a:blip r:embed="rId3"/>
                          <a:stretch>
                            <a:fillRect l="-502479" t="-7576" r="-704132" b="-1006061"/>
                          </a:stretch>
                        </a:blipFill>
                      </a:tcPr>
                    </a:tc>
                    <a:tc>
                      <a:txBody>
                        <a:bodyPr/>
                        <a:lstStyle/>
                        <a:p>
                          <a:endParaRPr lang="en-US"/>
                        </a:p>
                      </a:txBody>
                      <a:tcPr>
                        <a:blipFill>
                          <a:blip r:embed="rId3"/>
                          <a:stretch>
                            <a:fillRect l="-597541" t="-7576" r="-598361" b="-1006061"/>
                          </a:stretch>
                        </a:blipFill>
                      </a:tcPr>
                    </a:tc>
                    <a:tc>
                      <a:txBody>
                        <a:bodyPr/>
                        <a:lstStyle/>
                        <a:p>
                          <a:endParaRPr lang="en-US"/>
                        </a:p>
                      </a:txBody>
                      <a:tcPr>
                        <a:blipFill>
                          <a:blip r:embed="rId3"/>
                          <a:stretch>
                            <a:fillRect l="-703306" t="-7576" r="-503306" b="-1006061"/>
                          </a:stretch>
                        </a:blipFill>
                      </a:tcPr>
                    </a:tc>
                    <a:tc>
                      <a:txBody>
                        <a:bodyPr/>
                        <a:lstStyle/>
                        <a:p>
                          <a:endParaRPr lang="en-US"/>
                        </a:p>
                      </a:txBody>
                      <a:tcPr>
                        <a:blipFill>
                          <a:blip r:embed="rId3"/>
                          <a:stretch>
                            <a:fillRect l="-803306" t="-7576" r="-403306" b="-1006061"/>
                          </a:stretch>
                        </a:blipFill>
                      </a:tcPr>
                    </a:tc>
                    <a:tc>
                      <a:txBody>
                        <a:bodyPr/>
                        <a:lstStyle/>
                        <a:p>
                          <a:endParaRPr lang="en-US"/>
                        </a:p>
                      </a:txBody>
                      <a:tcPr>
                        <a:blipFill>
                          <a:blip r:embed="rId3"/>
                          <a:stretch>
                            <a:fillRect l="-895902" t="-7576" r="-300000" b="-1006061"/>
                          </a:stretch>
                        </a:blipFill>
                      </a:tcPr>
                    </a:tc>
                    <a:tc>
                      <a:txBody>
                        <a:bodyPr/>
                        <a:lstStyle/>
                        <a:p>
                          <a:endParaRPr lang="en-US"/>
                        </a:p>
                      </a:txBody>
                      <a:tcPr>
                        <a:blipFill>
                          <a:blip r:embed="rId3"/>
                          <a:stretch>
                            <a:fillRect l="-1004132" t="-7576" r="-202479" b="-1006061"/>
                          </a:stretch>
                        </a:blipFill>
                      </a:tcPr>
                    </a:tc>
                    <a:tc>
                      <a:txBody>
                        <a:bodyPr/>
                        <a:lstStyle/>
                        <a:p>
                          <a:endParaRPr lang="en-US"/>
                        </a:p>
                      </a:txBody>
                      <a:tcPr>
                        <a:blipFill>
                          <a:blip r:embed="rId3"/>
                          <a:stretch>
                            <a:fillRect l="-1095082" t="-7576" r="-100820" b="-1006061"/>
                          </a:stretch>
                        </a:blipFill>
                      </a:tcPr>
                    </a:tc>
                    <a:tc>
                      <a:txBody>
                        <a:bodyPr/>
                        <a:lstStyle/>
                        <a:p>
                          <a:pPr algn="ctr"/>
                          <a:r>
                            <a:rPr lang="en-US" dirty="0"/>
                            <a:t>KB</a:t>
                          </a:r>
                        </a:p>
                      </a:txBody>
                      <a:tcPr>
                        <a:solidFill>
                          <a:schemeClr val="accent6">
                            <a:lumMod val="20000"/>
                            <a:lumOff val="80000"/>
                          </a:schemeClr>
                        </a:solidFill>
                      </a:tcPr>
                    </a:tc>
                    <a:extLst>
                      <a:ext uri="{0D108BD9-81ED-4DB2-BD59-A6C34878D82A}">
                        <a16:rowId xmlns:a16="http://schemas.microsoft.com/office/drawing/2014/main" val="1731040867"/>
                      </a:ext>
                    </a:extLst>
                  </a:tr>
                  <a:tr h="402456">
                    <a:tc>
                      <a:txBody>
                        <a:bodyPr/>
                        <a:lstStyle/>
                        <a:p>
                          <a:pPr algn="ctr"/>
                          <a:r>
                            <a:rPr lang="en-US" sz="1400" dirty="0">
                              <a:latin typeface="Cascadia Code" panose="020B0609020000020004" pitchFamily="49" charset="0"/>
                              <a:cs typeface="Cascadia Code" panose="020B0609020000020004" pitchFamily="49" charset="0"/>
                            </a:rPr>
                            <a:t>false</a:t>
                          </a:r>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889425715"/>
                      </a:ext>
                    </a:extLst>
                  </a:tr>
                  <a:tr h="402456">
                    <a:tc>
                      <a:txBody>
                        <a:bodyPr/>
                        <a:lstStyle/>
                        <a:p>
                          <a:pPr algn="ctr"/>
                          <a:r>
                            <a:rPr lang="en-US" sz="1400" dirty="0">
                              <a:latin typeface="Cascadia Code" panose="020B0609020000020004" pitchFamily="49" charset="0"/>
                              <a:cs typeface="Cascadia Code" panose="020B0609020000020004" pitchFamily="49" charset="0"/>
                            </a:rPr>
                            <a:t>false</a:t>
                          </a:r>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2715279953"/>
                      </a:ext>
                    </a:extLst>
                  </a:tr>
                  <a:tr h="402456">
                    <a:tc>
                      <a:txBody>
                        <a:bodyPr/>
                        <a:lstStyle/>
                        <a:p>
                          <a:pPr algn="ctr"/>
                          <a:r>
                            <a:rPr lang="en-US" dirty="0"/>
                            <a:t>…</a:t>
                          </a: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norite"/>
                              <a:ea typeface="+mn-ea"/>
                              <a:cs typeface="+mn-cs"/>
                            </a:rPr>
                            <a:t>…</a:t>
                          </a:r>
                        </a:p>
                      </a:txBody>
                      <a:tcPr>
                        <a:solidFill>
                          <a:schemeClr val="accent6">
                            <a:lumMod val="20000"/>
                            <a:lumOff val="80000"/>
                          </a:schemeClr>
                        </a:solidFill>
                      </a:tcPr>
                    </a:tc>
                    <a:extLst>
                      <a:ext uri="{0D108BD9-81ED-4DB2-BD59-A6C34878D82A}">
                        <a16:rowId xmlns:a16="http://schemas.microsoft.com/office/drawing/2014/main" val="946100127"/>
                      </a:ext>
                    </a:extLst>
                  </a:tr>
                  <a:tr h="402456">
                    <a:tc>
                      <a:txBody>
                        <a:bodyPr/>
                        <a:lstStyle/>
                        <a:p>
                          <a:pPr algn="ctr"/>
                          <a:r>
                            <a:rPr lang="en-US" sz="1400" dirty="0">
                              <a:latin typeface="Cascadia Code" panose="020B0609020000020004" pitchFamily="49" charset="0"/>
                              <a:cs typeface="Cascadia Code" panose="020B0609020000020004" pitchFamily="49" charset="0"/>
                            </a:rPr>
                            <a:t>false</a:t>
                          </a:r>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3322846385"/>
                      </a:ext>
                    </a:extLst>
                  </a:tr>
                  <a:tr h="402456">
                    <a:tc>
                      <a:txBody>
                        <a:bodyPr/>
                        <a:lstStyle/>
                        <a:p>
                          <a:pPr algn="ctr"/>
                          <a:r>
                            <a:rPr kumimoji="0" lang="en-US" sz="14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b="1" dirty="0">
                            <a:solidFill>
                              <a:srgbClr val="FF0000"/>
                            </a:solidFill>
                          </a:endParaRPr>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solidFill>
                              <a:srgbClr val="00B050"/>
                            </a:solidFill>
                          </a:endParaRPr>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6">
                            <a:lumMod val="20000"/>
                            <a:lumOff val="80000"/>
                          </a:schemeClr>
                        </a:solidFill>
                      </a:tcPr>
                    </a:tc>
                    <a:extLst>
                      <a:ext uri="{0D108BD9-81ED-4DB2-BD59-A6C34878D82A}">
                        <a16:rowId xmlns:a16="http://schemas.microsoft.com/office/drawing/2014/main" val="59143623"/>
                      </a:ext>
                    </a:extLst>
                  </a:tr>
                  <a:tr h="402456">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6">
                            <a:lumMod val="20000"/>
                            <a:lumOff val="80000"/>
                          </a:schemeClr>
                        </a:solidFill>
                      </a:tcPr>
                    </a:tc>
                    <a:extLst>
                      <a:ext uri="{0D108BD9-81ED-4DB2-BD59-A6C34878D82A}">
                        <a16:rowId xmlns:a16="http://schemas.microsoft.com/office/drawing/2014/main" val="4257951007"/>
                      </a:ext>
                    </a:extLst>
                  </a:tr>
                  <a:tr h="402456">
                    <a:tc>
                      <a:txBody>
                        <a:bodyPr/>
                        <a:lstStyle/>
                        <a:p>
                          <a:pPr algn="ctr"/>
                          <a:r>
                            <a:rPr kumimoji="0" lang="en-US" sz="14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FF0000"/>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1" i="0" u="none" strike="noStrike" kern="1200" cap="none" spc="0" normalizeH="0" baseline="0" noProof="0" dirty="0">
                              <a:ln>
                                <a:noFill/>
                              </a:ln>
                              <a:solidFill>
                                <a:srgbClr val="00B050"/>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6">
                            <a:lumMod val="20000"/>
                            <a:lumOff val="80000"/>
                          </a:schemeClr>
                        </a:solidFill>
                      </a:tcPr>
                    </a:tc>
                    <a:extLst>
                      <a:ext uri="{0D108BD9-81ED-4DB2-BD59-A6C34878D82A}">
                        <a16:rowId xmlns:a16="http://schemas.microsoft.com/office/drawing/2014/main" val="3037148340"/>
                      </a:ext>
                    </a:extLst>
                  </a:tr>
                  <a:tr h="402456">
                    <a:tc>
                      <a:txBody>
                        <a:bodyPr/>
                        <a:lstStyle/>
                        <a:p>
                          <a:pPr algn="ctr"/>
                          <a:r>
                            <a:rPr lang="en-US" sz="1400" dirty="0">
                              <a:latin typeface="Cascadia Code" panose="020B0609020000020004" pitchFamily="49" charset="0"/>
                              <a:cs typeface="Cascadia Code" panose="020B0609020000020004" pitchFamily="49" charset="0"/>
                            </a:rPr>
                            <a:t>false</a:t>
                          </a:r>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1764137062"/>
                      </a:ext>
                    </a:extLst>
                  </a:tr>
                  <a:tr h="402456">
                    <a:tc>
                      <a:txBody>
                        <a:bodyPr/>
                        <a:lstStyle/>
                        <a:p>
                          <a:pPr algn="ctr"/>
                          <a:r>
                            <a:rPr lang="en-US" dirty="0"/>
                            <a:t>…</a:t>
                          </a: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norite"/>
                              <a:ea typeface="+mn-ea"/>
                              <a:cs typeface="+mn-cs"/>
                            </a:rPr>
                            <a:t>…</a:t>
                          </a: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a:t>
                          </a:r>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norite"/>
                              <a:ea typeface="+mn-ea"/>
                              <a:cs typeface="+mn-cs"/>
                            </a:rPr>
                            <a:t>…</a:t>
                          </a:r>
                        </a:p>
                      </a:txBody>
                      <a:tcPr>
                        <a:solidFill>
                          <a:schemeClr val="accent6">
                            <a:lumMod val="20000"/>
                            <a:lumOff val="80000"/>
                          </a:schemeClr>
                        </a:solidFill>
                      </a:tcPr>
                    </a:tc>
                    <a:extLst>
                      <a:ext uri="{0D108BD9-81ED-4DB2-BD59-A6C34878D82A}">
                        <a16:rowId xmlns:a16="http://schemas.microsoft.com/office/drawing/2014/main" val="1454981798"/>
                      </a:ext>
                    </a:extLst>
                  </a:tr>
                  <a:tr h="402456">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tx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true</a:t>
                          </a:r>
                          <a:endParaRPr lang="en-US" dirty="0"/>
                        </a:p>
                      </a:txBody>
                      <a:tcPr>
                        <a:solidFill>
                          <a:schemeClr val="accent2">
                            <a:lumMod val="20000"/>
                            <a:lumOff val="80000"/>
                          </a:schemeClr>
                        </a:solidFill>
                      </a:tcPr>
                    </a:tc>
                    <a:tc>
                      <a:txBody>
                        <a:bodyPr/>
                        <a:lstStyle/>
                        <a:p>
                          <a:pPr algn="ctr"/>
                          <a:r>
                            <a:rPr kumimoji="0" lang="en-US" sz="1400" b="0" i="0" u="none" strike="noStrike" kern="1200" cap="none" spc="0" normalizeH="0" baseline="0" noProof="0" dirty="0">
                              <a:ln>
                                <a:noFill/>
                              </a:ln>
                              <a:solidFill>
                                <a:prstClr val="black"/>
                              </a:solidFill>
                              <a:effectLst/>
                              <a:uLnTx/>
                              <a:uFillTx/>
                              <a:latin typeface="Cascadia Code" panose="020B0609020000020004" pitchFamily="49" charset="0"/>
                              <a:ea typeface="+mn-ea"/>
                              <a:cs typeface="Cascadia Code" panose="020B0609020000020004" pitchFamily="49" charset="0"/>
                            </a:rPr>
                            <a:t>false</a:t>
                          </a:r>
                          <a:endParaRPr lang="en-US" dirty="0"/>
                        </a:p>
                      </a:txBody>
                      <a:tcPr>
                        <a:solidFill>
                          <a:schemeClr val="accent6">
                            <a:lumMod val="20000"/>
                            <a:lumOff val="80000"/>
                          </a:schemeClr>
                        </a:solidFill>
                      </a:tcPr>
                    </a:tc>
                    <a:extLst>
                      <a:ext uri="{0D108BD9-81ED-4DB2-BD59-A6C34878D82A}">
                        <a16:rowId xmlns:a16="http://schemas.microsoft.com/office/drawing/2014/main" val="563817981"/>
                      </a:ext>
                    </a:extLst>
                  </a:tr>
                </a:tbl>
              </a:graphicData>
            </a:graphic>
          </p:graphicFrame>
        </mc:Fallback>
      </mc:AlternateContent>
      <p:sp>
        <p:nvSpPr>
          <p:cNvPr id="13" name="Left Brace 12">
            <a:extLst>
              <a:ext uri="{FF2B5EF4-FFF2-40B4-BE49-F238E27FC236}">
                <a16:creationId xmlns:a16="http://schemas.microsoft.com/office/drawing/2014/main" id="{D3CF108F-D9DD-1E43-F9B5-16362B9923DC}"/>
              </a:ext>
            </a:extLst>
          </p:cNvPr>
          <p:cNvSpPr/>
          <p:nvPr/>
        </p:nvSpPr>
        <p:spPr>
          <a:xfrm rot="5400000">
            <a:off x="4206277" y="-1028293"/>
            <a:ext cx="223662" cy="515330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24F310A-8AF6-64E8-6DC2-B0A6F903392D}"/>
              </a:ext>
            </a:extLst>
          </p:cNvPr>
          <p:cNvSpPr txBox="1"/>
          <p:nvPr/>
        </p:nvSpPr>
        <p:spPr>
          <a:xfrm>
            <a:off x="1679292" y="1026624"/>
            <a:ext cx="5215467" cy="369332"/>
          </a:xfrm>
          <a:prstGeom prst="rect">
            <a:avLst/>
          </a:prstGeom>
          <a:noFill/>
        </p:spPr>
        <p:txBody>
          <a:bodyPr wrap="square" rtlCol="0">
            <a:spAutoFit/>
          </a:bodyPr>
          <a:lstStyle/>
          <a:p>
            <a:pPr algn="ctr"/>
            <a:r>
              <a:rPr lang="en-US" b="1" dirty="0"/>
              <a:t>Proposition Symbols</a:t>
            </a:r>
          </a:p>
        </p:txBody>
      </p:sp>
      <p:sp>
        <p:nvSpPr>
          <p:cNvPr id="21" name="Left Brace 20">
            <a:extLst>
              <a:ext uri="{FF2B5EF4-FFF2-40B4-BE49-F238E27FC236}">
                <a16:creationId xmlns:a16="http://schemas.microsoft.com/office/drawing/2014/main" id="{F00B4F4E-41E5-BD58-1ABE-76F79DE92E4D}"/>
              </a:ext>
            </a:extLst>
          </p:cNvPr>
          <p:cNvSpPr/>
          <p:nvPr/>
        </p:nvSpPr>
        <p:spPr>
          <a:xfrm rot="5400000">
            <a:off x="8633575" y="-290241"/>
            <a:ext cx="223662" cy="3697661"/>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CA5A1F5-A724-AE22-DAAA-56AA846FB80B}"/>
              </a:ext>
            </a:extLst>
          </p:cNvPr>
          <p:cNvSpPr txBox="1"/>
          <p:nvPr/>
        </p:nvSpPr>
        <p:spPr>
          <a:xfrm>
            <a:off x="6894759" y="1036856"/>
            <a:ext cx="3742266" cy="369332"/>
          </a:xfrm>
          <a:prstGeom prst="rect">
            <a:avLst/>
          </a:prstGeom>
          <a:noFill/>
        </p:spPr>
        <p:txBody>
          <a:bodyPr wrap="square" rtlCol="0">
            <a:spAutoFit/>
          </a:bodyPr>
          <a:lstStyle/>
          <a:p>
            <a:pPr algn="ctr"/>
            <a:r>
              <a:rPr lang="en-US" b="1" dirty="0"/>
              <a:t>Sentences</a:t>
            </a:r>
          </a:p>
        </p:txBody>
      </p:sp>
      <p:sp>
        <p:nvSpPr>
          <p:cNvPr id="23" name="Left Brace 22">
            <a:extLst>
              <a:ext uri="{FF2B5EF4-FFF2-40B4-BE49-F238E27FC236}">
                <a16:creationId xmlns:a16="http://schemas.microsoft.com/office/drawing/2014/main" id="{78F3DD57-661D-1EA8-DF20-64ACB0E950C4}"/>
              </a:ext>
            </a:extLst>
          </p:cNvPr>
          <p:cNvSpPr/>
          <p:nvPr/>
        </p:nvSpPr>
        <p:spPr>
          <a:xfrm>
            <a:off x="1371708" y="2203767"/>
            <a:ext cx="304800" cy="3977591"/>
          </a:xfrm>
          <a:prstGeom prst="leftBrace">
            <a:avLst/>
          </a:prstGeom>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B61433E8-26C4-C499-065E-795AABE5F983}"/>
              </a:ext>
            </a:extLst>
          </p:cNvPr>
          <p:cNvSpPr txBox="1"/>
          <p:nvPr/>
        </p:nvSpPr>
        <p:spPr>
          <a:xfrm>
            <a:off x="245533" y="3730897"/>
            <a:ext cx="1061226" cy="923330"/>
          </a:xfrm>
          <a:prstGeom prst="rect">
            <a:avLst/>
          </a:prstGeom>
          <a:noFill/>
        </p:spPr>
        <p:txBody>
          <a:bodyPr wrap="square" rtlCol="0">
            <a:spAutoFit/>
          </a:bodyPr>
          <a:lstStyle/>
          <a:p>
            <a:pPr algn="r"/>
            <a:r>
              <a:rPr lang="en-US" b="1" dirty="0"/>
              <a:t>All</a:t>
            </a:r>
          </a:p>
          <a:p>
            <a:pPr algn="r"/>
            <a:r>
              <a:rPr lang="en-US" b="1" dirty="0"/>
              <a:t>Possible</a:t>
            </a:r>
          </a:p>
          <a:p>
            <a:pPr algn="r"/>
            <a:r>
              <a:rPr lang="en-US" b="1" dirty="0"/>
              <a:t>Models</a:t>
            </a:r>
          </a:p>
        </p:txBody>
      </p:sp>
    </p:spTree>
    <p:extLst>
      <p:ext uri="{BB962C8B-B14F-4D97-AF65-F5344CB8AC3E}">
        <p14:creationId xmlns:p14="http://schemas.microsoft.com/office/powerpoint/2010/main" val="2048880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5BA6B-99B8-2B10-EC4A-B6257DFBF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79FA31-811A-A794-B97D-BA606B6A8D51}"/>
              </a:ext>
            </a:extLst>
          </p:cNvPr>
          <p:cNvSpPr>
            <a:spLocks noGrp="1"/>
          </p:cNvSpPr>
          <p:nvPr>
            <p:ph type="title"/>
          </p:nvPr>
        </p:nvSpPr>
        <p:spPr>
          <a:xfrm>
            <a:off x="2933700" y="892178"/>
            <a:ext cx="8421688" cy="877356"/>
          </a:xfrm>
        </p:spPr>
        <p:txBody>
          <a:bodyPr/>
          <a:lstStyle/>
          <a:p>
            <a:r>
              <a:rPr lang="en-US" dirty="0"/>
              <a:t>Inference by Enumeration</a:t>
            </a:r>
          </a:p>
        </p:txBody>
      </p:sp>
      <p:sp>
        <p:nvSpPr>
          <p:cNvPr id="8" name="Footer Placeholder 7">
            <a:extLst>
              <a:ext uri="{FF2B5EF4-FFF2-40B4-BE49-F238E27FC236}">
                <a16:creationId xmlns:a16="http://schemas.microsoft.com/office/drawing/2014/main" id="{AAF5E6FB-363E-8C01-B3CB-E35D907A0348}"/>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9" name="Slide Number Placeholder 8">
            <a:extLst>
              <a:ext uri="{FF2B5EF4-FFF2-40B4-BE49-F238E27FC236}">
                <a16:creationId xmlns:a16="http://schemas.microsoft.com/office/drawing/2014/main" id="{C163949B-4172-E3F7-8121-14F89E9CFA8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3889A7F-F004-BE6E-FDA6-7725E5D7BFCD}"/>
                  </a:ext>
                </a:extLst>
              </p:cNvPr>
              <p:cNvSpPr>
                <a:spLocks noGrp="1"/>
              </p:cNvSpPr>
              <p:nvPr>
                <p:ph sz="quarter" idx="4"/>
              </p:nvPr>
            </p:nvSpPr>
            <p:spPr>
              <a:xfrm>
                <a:off x="2933700" y="2159000"/>
                <a:ext cx="8420100" cy="3806822"/>
              </a:xfrm>
            </p:spPr>
            <p:txBody>
              <a:bodyPr>
                <a:normAutofit/>
              </a:bodyPr>
              <a:lstStyle/>
              <a:p>
                <a:pPr marL="285750" indent="-285750">
                  <a:buFont typeface="Arial" panose="020B0604020202020204" pitchFamily="34" charset="0"/>
                  <a:buChar char="•"/>
                </a:pPr>
                <a:r>
                  <a:rPr lang="en-US" sz="2800" dirty="0"/>
                  <a:t>This algorithm is both </a:t>
                </a:r>
                <a:r>
                  <a:rPr lang="en-US" sz="2800" b="1" dirty="0"/>
                  <a:t>sound </a:t>
                </a:r>
                <a:r>
                  <a:rPr lang="en-US" sz="2800" dirty="0"/>
                  <a:t>and </a:t>
                </a:r>
                <a:r>
                  <a:rPr lang="en-US" sz="2800" b="1" dirty="0"/>
                  <a:t>complete</a:t>
                </a:r>
                <a:r>
                  <a:rPr lang="en-US" sz="2800" dirty="0"/>
                  <a:t>.</a:t>
                </a:r>
              </a:p>
              <a:p>
                <a:pPr marL="285750" indent="-285750">
                  <a:buFont typeface="Arial" panose="020B0604020202020204" pitchFamily="34" charset="0"/>
                  <a:buChar char="•"/>
                </a:pPr>
                <a:r>
                  <a:rPr lang="en-US" sz="2800" dirty="0"/>
                  <a:t>The massive issue is that the time complexity </a:t>
                </a:r>
                <a:r>
                  <a:rPr lang="en-US" sz="2800" b="1" dirty="0"/>
                  <a:t>SUCKS</a:t>
                </a:r>
                <a:r>
                  <a:rPr lang="en-US" sz="2800" dirty="0"/>
                  <a:t>! </a:t>
                </a:r>
                <a14:m>
                  <m:oMath xmlns:m="http://schemas.openxmlformats.org/officeDocument/2006/math">
                    <m:r>
                      <a:rPr lang="en-US" sz="2800" b="0" i="1" smtClean="0">
                        <a:latin typeface="Cambria Math" panose="02040503050406030204" pitchFamily="18" charset="0"/>
                      </a:rPr>
                      <m:t>𝑂</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𝑛</m:t>
                            </m:r>
                          </m:sup>
                        </m:sSup>
                      </m:e>
                    </m:d>
                  </m:oMath>
                </a14:m>
                <a:r>
                  <a:rPr lang="en-US" sz="2800" dirty="0"/>
                  <a:t> for </a:t>
                </a:r>
                <a14:m>
                  <m:oMath xmlns:m="http://schemas.openxmlformats.org/officeDocument/2006/math">
                    <m:r>
                      <a:rPr lang="en-US" sz="2800" b="0" i="1" smtClean="0">
                        <a:latin typeface="Cambria Math" panose="02040503050406030204" pitchFamily="18" charset="0"/>
                      </a:rPr>
                      <m:t>𝑛</m:t>
                    </m:r>
                  </m:oMath>
                </a14:m>
                <a:r>
                  <a:rPr lang="en-US" sz="2800" dirty="0"/>
                  <a:t> propositional symbols!</a:t>
                </a:r>
              </a:p>
              <a:p>
                <a:pPr marL="285750" indent="-285750">
                  <a:buFont typeface="Arial" panose="020B0604020202020204" pitchFamily="34" charset="0"/>
                  <a:buChar char="•"/>
                </a:pPr>
                <a:r>
                  <a:rPr lang="en-US" sz="2800" dirty="0"/>
                  <a:t>Propositional entailment is co-NP-complete, so this isn’t surprising.</a:t>
                </a:r>
              </a:p>
              <a:p>
                <a:pPr marL="285750" indent="-285750">
                  <a:buFont typeface="Arial" panose="020B0604020202020204" pitchFamily="34" charset="0"/>
                  <a:buChar char="•"/>
                </a:pPr>
                <a:r>
                  <a:rPr lang="en-US" sz="2800" dirty="0"/>
                  <a:t>However, inference by enumeration makes no attempt to reduce this.</a:t>
                </a:r>
              </a:p>
            </p:txBody>
          </p:sp>
        </mc:Choice>
        <mc:Fallback>
          <p:sp>
            <p:nvSpPr>
              <p:cNvPr id="4" name="Content Placeholder 3">
                <a:extLst>
                  <a:ext uri="{FF2B5EF4-FFF2-40B4-BE49-F238E27FC236}">
                    <a16:creationId xmlns:a16="http://schemas.microsoft.com/office/drawing/2014/main" id="{13889A7F-F004-BE6E-FDA6-7725E5D7BFCD}"/>
                  </a:ext>
                </a:extLst>
              </p:cNvPr>
              <p:cNvSpPr>
                <a:spLocks noGrp="1" noRot="1" noChangeAspect="1" noMove="1" noResize="1" noEditPoints="1" noAdjustHandles="1" noChangeArrowheads="1" noChangeShapeType="1" noTextEdit="1"/>
              </p:cNvSpPr>
              <p:nvPr>
                <p:ph sz="quarter" idx="4"/>
              </p:nvPr>
            </p:nvSpPr>
            <p:spPr>
              <a:xfrm>
                <a:off x="2933700" y="2159000"/>
                <a:ext cx="8420100" cy="3806822"/>
              </a:xfrm>
              <a:blipFill>
                <a:blip r:embed="rId3"/>
                <a:stretch>
                  <a:fillRect l="-1302" t="-1600"/>
                </a:stretch>
              </a:blipFill>
            </p:spPr>
            <p:txBody>
              <a:bodyPr/>
              <a:lstStyle/>
              <a:p>
                <a:r>
                  <a:rPr lang="en-US">
                    <a:noFill/>
                  </a:rPr>
                  <a:t> </a:t>
                </a:r>
              </a:p>
            </p:txBody>
          </p:sp>
        </mc:Fallback>
      </mc:AlternateContent>
    </p:spTree>
    <p:extLst>
      <p:ext uri="{BB962C8B-B14F-4D97-AF65-F5344CB8AC3E}">
        <p14:creationId xmlns:p14="http://schemas.microsoft.com/office/powerpoint/2010/main" val="3649754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AA48F-4D02-7F0D-BFB3-6F2A5F2C8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952DBD-5103-0D1C-1F3B-963F0C999489}"/>
              </a:ext>
            </a:extLst>
          </p:cNvPr>
          <p:cNvSpPr>
            <a:spLocks noGrp="1"/>
          </p:cNvSpPr>
          <p:nvPr>
            <p:ph type="ctrTitle"/>
          </p:nvPr>
        </p:nvSpPr>
        <p:spPr>
          <a:xfrm>
            <a:off x="6991350" y="2148840"/>
            <a:ext cx="4179570" cy="1715531"/>
          </a:xfrm>
        </p:spPr>
        <p:txBody>
          <a:bodyPr/>
          <a:lstStyle/>
          <a:p>
            <a:r>
              <a:rPr lang="en-US" dirty="0"/>
              <a:t>Entailment Concepts &amp; Inference Rules</a:t>
            </a:r>
          </a:p>
        </p:txBody>
      </p:sp>
      <p:sp>
        <p:nvSpPr>
          <p:cNvPr id="3" name="Subtitle 2">
            <a:extLst>
              <a:ext uri="{FF2B5EF4-FFF2-40B4-BE49-F238E27FC236}">
                <a16:creationId xmlns:a16="http://schemas.microsoft.com/office/drawing/2014/main" id="{80C0699B-E91C-952A-CD8A-C0F0AE5BDE6A}"/>
              </a:ext>
            </a:extLst>
          </p:cNvPr>
          <p:cNvSpPr>
            <a:spLocks noGrp="1"/>
          </p:cNvSpPr>
          <p:nvPr>
            <p:ph type="subTitle" idx="1"/>
          </p:nvPr>
        </p:nvSpPr>
        <p:spPr>
          <a:xfrm>
            <a:off x="6991350" y="3962003"/>
            <a:ext cx="4179570" cy="365125"/>
          </a:xfrm>
        </p:spPr>
        <p:txBody>
          <a:bodyPr>
            <a:normAutofit fontScale="92500"/>
          </a:bodyPr>
          <a:lstStyle/>
          <a:p>
            <a:r>
              <a:rPr lang="en-US" dirty="0"/>
              <a:t>Ramping up for advanced inference algorithms</a:t>
            </a:r>
          </a:p>
        </p:txBody>
      </p:sp>
    </p:spTree>
    <p:extLst>
      <p:ext uri="{BB962C8B-B14F-4D97-AF65-F5344CB8AC3E}">
        <p14:creationId xmlns:p14="http://schemas.microsoft.com/office/powerpoint/2010/main" val="109797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C69A2-54F7-E140-D87A-8F50AF6B8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B775D-274C-7B0D-B6D4-43C01F55BD32}"/>
              </a:ext>
            </a:extLst>
          </p:cNvPr>
          <p:cNvSpPr>
            <a:spLocks noGrp="1"/>
          </p:cNvSpPr>
          <p:nvPr>
            <p:ph type="title"/>
          </p:nvPr>
        </p:nvSpPr>
        <p:spPr>
          <a:xfrm>
            <a:off x="1885156" y="501650"/>
            <a:ext cx="8421688" cy="823912"/>
          </a:xfrm>
        </p:spPr>
        <p:txBody>
          <a:bodyPr>
            <a:normAutofit/>
          </a:bodyPr>
          <a:lstStyle/>
          <a:p>
            <a:r>
              <a:rPr lang="en-US" dirty="0"/>
              <a:t>Tools for Theorem Proving</a:t>
            </a:r>
          </a:p>
        </p:txBody>
      </p:sp>
      <p:sp>
        <p:nvSpPr>
          <p:cNvPr id="10" name="Footer Placeholder 9">
            <a:extLst>
              <a:ext uri="{FF2B5EF4-FFF2-40B4-BE49-F238E27FC236}">
                <a16:creationId xmlns:a16="http://schemas.microsoft.com/office/drawing/2014/main" id="{E763288F-FD0C-1118-C284-5B1972175BC6}"/>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579DAF26-F45F-5EDB-5BD3-681508CD63E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4" name="Content Placeholder 3">
            <a:extLst>
              <a:ext uri="{FF2B5EF4-FFF2-40B4-BE49-F238E27FC236}">
                <a16:creationId xmlns:a16="http://schemas.microsoft.com/office/drawing/2014/main" id="{6022685E-2626-773A-E469-E283DA9AF69E}"/>
              </a:ext>
            </a:extLst>
          </p:cNvPr>
          <p:cNvSpPr>
            <a:spLocks noGrp="1"/>
          </p:cNvSpPr>
          <p:nvPr>
            <p:ph sz="half" idx="2"/>
          </p:nvPr>
        </p:nvSpPr>
        <p:spPr>
          <a:xfrm>
            <a:off x="894522" y="1516856"/>
            <a:ext cx="5811078" cy="4648199"/>
          </a:xfrm>
        </p:spPr>
        <p:txBody>
          <a:bodyPr>
            <a:normAutofit/>
          </a:bodyPr>
          <a:lstStyle/>
          <a:p>
            <a:pPr marL="285750" indent="-285750">
              <a:buFont typeface="Arial" panose="020B0604020202020204" pitchFamily="34" charset="0"/>
              <a:buChar char="•"/>
            </a:pPr>
            <a:r>
              <a:rPr lang="en-US" sz="2800" dirty="0"/>
              <a:t>The next step is entailment by </a:t>
            </a:r>
            <a:r>
              <a:rPr lang="en-US" sz="2800" b="1" dirty="0"/>
              <a:t>theorem proving </a:t>
            </a:r>
            <a:r>
              <a:rPr lang="en-US" sz="2800" dirty="0"/>
              <a:t>– applying rules of inference directly to the sentences in our KB to prove a desired sentence without models.</a:t>
            </a:r>
          </a:p>
          <a:p>
            <a:pPr marL="285750" indent="-285750">
              <a:buFont typeface="Arial" panose="020B0604020202020204" pitchFamily="34" charset="0"/>
              <a:buChar char="•"/>
            </a:pPr>
            <a:r>
              <a:rPr lang="en-US" sz="2800" dirty="0"/>
              <a:t>Before that, we need some tools:</a:t>
            </a:r>
          </a:p>
          <a:p>
            <a:pPr marL="742950" lvl="1" indent="-285750">
              <a:buFont typeface="Arial" panose="020B0604020202020204" pitchFamily="34" charset="0"/>
              <a:buChar char="•"/>
            </a:pPr>
            <a:r>
              <a:rPr lang="en-US" sz="2800" dirty="0"/>
              <a:t>Logical equivalence</a:t>
            </a:r>
          </a:p>
          <a:p>
            <a:pPr marL="742950" lvl="1" indent="-285750">
              <a:buFont typeface="Arial" panose="020B0604020202020204" pitchFamily="34" charset="0"/>
              <a:buChar char="•"/>
            </a:pPr>
            <a:r>
              <a:rPr lang="en-US" sz="2800" dirty="0"/>
              <a:t>Validity</a:t>
            </a:r>
          </a:p>
          <a:p>
            <a:pPr marL="742950" lvl="1" indent="-285750">
              <a:buFont typeface="Arial" panose="020B0604020202020204" pitchFamily="34" charset="0"/>
              <a:buChar char="•"/>
            </a:pPr>
            <a:r>
              <a:rPr lang="en-US" sz="2800" dirty="0"/>
              <a:t>Satisfiability</a:t>
            </a:r>
          </a:p>
        </p:txBody>
      </p:sp>
      <p:pic>
        <p:nvPicPr>
          <p:cNvPr id="5" name="Picture 4" descr="A cartoon character with white gloves&#10;&#10;Description automatically generated">
            <a:extLst>
              <a:ext uri="{FF2B5EF4-FFF2-40B4-BE49-F238E27FC236}">
                <a16:creationId xmlns:a16="http://schemas.microsoft.com/office/drawing/2014/main" id="{964D4A4A-07DA-90C8-0590-AA9AF6B999E6}"/>
              </a:ext>
            </a:extLst>
          </p:cNvPr>
          <p:cNvPicPr>
            <a:picLocks noChangeAspect="1"/>
          </p:cNvPicPr>
          <p:nvPr/>
        </p:nvPicPr>
        <p:blipFill>
          <a:blip r:embed="rId3"/>
          <a:stretch>
            <a:fillRect/>
          </a:stretch>
        </p:blipFill>
        <p:spPr>
          <a:xfrm>
            <a:off x="7063385" y="2759863"/>
            <a:ext cx="4118137" cy="2162183"/>
          </a:xfrm>
          <a:prstGeom prst="rect">
            <a:avLst/>
          </a:prstGeom>
        </p:spPr>
      </p:pic>
    </p:spTree>
    <p:extLst>
      <p:ext uri="{BB962C8B-B14F-4D97-AF65-F5344CB8AC3E}">
        <p14:creationId xmlns:p14="http://schemas.microsoft.com/office/powerpoint/2010/main" val="222087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41261-998F-D165-CFA7-FEA874CA86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AAE182-7D5C-BC82-DF84-FFE1CE954AEB}"/>
              </a:ext>
            </a:extLst>
          </p:cNvPr>
          <p:cNvSpPr>
            <a:spLocks noGrp="1"/>
          </p:cNvSpPr>
          <p:nvPr>
            <p:ph type="title"/>
          </p:nvPr>
        </p:nvSpPr>
        <p:spPr>
          <a:xfrm>
            <a:off x="838200" y="260467"/>
            <a:ext cx="10515600" cy="939568"/>
          </a:xfrm>
        </p:spPr>
        <p:txBody>
          <a:bodyPr/>
          <a:lstStyle/>
          <a:p>
            <a:r>
              <a:rPr lang="en-US" dirty="0"/>
              <a:t>Logical Equivalence</a:t>
            </a:r>
          </a:p>
        </p:txBody>
      </p:sp>
      <p:sp>
        <p:nvSpPr>
          <p:cNvPr id="7" name="Footer Placeholder 6">
            <a:extLst>
              <a:ext uri="{FF2B5EF4-FFF2-40B4-BE49-F238E27FC236}">
                <a16:creationId xmlns:a16="http://schemas.microsoft.com/office/drawing/2014/main" id="{2DA7EEB1-4AC8-9C3C-51E4-29519B7BD7E6}"/>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F900FB5B-96D8-70DB-8FEC-DDD75C7F51D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4" name="Content Placeholder 3">
            <a:extLst>
              <a:ext uri="{FF2B5EF4-FFF2-40B4-BE49-F238E27FC236}">
                <a16:creationId xmlns:a16="http://schemas.microsoft.com/office/drawing/2014/main" id="{E4AE42C0-A0A0-2AA5-B485-5FF5894D448F}"/>
              </a:ext>
            </a:extLst>
          </p:cNvPr>
          <p:cNvSpPr txBox="1">
            <a:spLocks/>
          </p:cNvSpPr>
          <p:nvPr/>
        </p:nvSpPr>
        <p:spPr>
          <a:xfrm>
            <a:off x="1885156" y="1715763"/>
            <a:ext cx="8421688" cy="41248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3200" dirty="0"/>
          </a:p>
        </p:txBody>
      </p:sp>
      <mc:AlternateContent xmlns:mc="http://schemas.openxmlformats.org/markup-compatibility/2006">
        <mc:Choice xmlns:a14="http://schemas.microsoft.com/office/drawing/2010/main" Requires="a14">
          <p:sp>
            <p:nvSpPr>
              <p:cNvPr id="2" name="Content Placeholder 3">
                <a:extLst>
                  <a:ext uri="{FF2B5EF4-FFF2-40B4-BE49-F238E27FC236}">
                    <a16:creationId xmlns:a16="http://schemas.microsoft.com/office/drawing/2014/main" id="{8A38FF9E-1EC0-A491-AF1B-BAFB955ECAB8}"/>
                  </a:ext>
                </a:extLst>
              </p:cNvPr>
              <p:cNvSpPr txBox="1">
                <a:spLocks/>
              </p:cNvSpPr>
              <p:nvPr/>
            </p:nvSpPr>
            <p:spPr>
              <a:xfrm>
                <a:off x="1885156" y="1200035"/>
                <a:ext cx="8421688" cy="18744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t>Two sentences are logically equivalent </a:t>
                </a:r>
                <a:r>
                  <a:rPr lang="en-US" b="1" dirty="0"/>
                  <a:t>iff </a:t>
                </a:r>
                <a:r>
                  <a:rPr lang="en-US" dirty="0"/>
                  <a:t>true in the same models: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oMath>
                </a14:m>
                <a:r>
                  <a:rPr lang="en-US" dirty="0"/>
                  <a:t> </a:t>
                </a:r>
                <a:r>
                  <a:rPr lang="en-US" b="1" dirty="0"/>
                  <a:t>iff</a:t>
                </a:r>
                <a:r>
                  <a:rPr lang="en-US" dirty="0"/>
                  <a:t> </a:t>
                </a:r>
                <a14:m>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𝛼</m:t>
                    </m:r>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𝛽</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𝛼</m:t>
                    </m:r>
                  </m:oMath>
                </a14:m>
                <a:endParaRPr lang="en-US" dirty="0"/>
              </a:p>
              <a:p>
                <a:pPr marL="285750" indent="-285750"/>
                <a:r>
                  <a:rPr lang="en-US" dirty="0"/>
                  <a:t>This allows a variety of logical equivalences to be applied to sentences:</a:t>
                </a:r>
              </a:p>
            </p:txBody>
          </p:sp>
        </mc:Choice>
        <mc:Fallback>
          <p:sp>
            <p:nvSpPr>
              <p:cNvPr id="2" name="Content Placeholder 3">
                <a:extLst>
                  <a:ext uri="{FF2B5EF4-FFF2-40B4-BE49-F238E27FC236}">
                    <a16:creationId xmlns:a16="http://schemas.microsoft.com/office/drawing/2014/main" id="{8A38FF9E-1EC0-A491-AF1B-BAFB955ECAB8}"/>
                  </a:ext>
                </a:extLst>
              </p:cNvPr>
              <p:cNvSpPr txBox="1">
                <a:spLocks noRot="1" noChangeAspect="1" noMove="1" noResize="1" noEditPoints="1" noAdjustHandles="1" noChangeArrowheads="1" noChangeShapeType="1" noTextEdit="1"/>
              </p:cNvSpPr>
              <p:nvPr/>
            </p:nvSpPr>
            <p:spPr>
              <a:xfrm>
                <a:off x="1885156" y="1200035"/>
                <a:ext cx="8421688" cy="1874469"/>
              </a:xfrm>
              <a:prstGeom prst="rect">
                <a:avLst/>
              </a:prstGeom>
              <a:blipFill>
                <a:blip r:embed="rId3"/>
                <a:stretch>
                  <a:fillRect l="-1302" t="-5863" r="-2533" b="-3909"/>
                </a:stretch>
              </a:blipFill>
            </p:spPr>
            <p:txBody>
              <a:bodyPr/>
              <a:lstStyle/>
              <a:p>
                <a:r>
                  <a:rPr lang="en-US">
                    <a:noFill/>
                  </a:rPr>
                  <a:t> </a:t>
                </a:r>
              </a:p>
            </p:txBody>
          </p:sp>
        </mc:Fallback>
      </mc:AlternateContent>
      <p:pic>
        <p:nvPicPr>
          <p:cNvPr id="6" name="Picture 5" descr="A table of maths&#10;&#10;Description automatically generated with medium confidence">
            <a:extLst>
              <a:ext uri="{FF2B5EF4-FFF2-40B4-BE49-F238E27FC236}">
                <a16:creationId xmlns:a16="http://schemas.microsoft.com/office/drawing/2014/main" id="{8320D2D2-D470-28A0-EB96-3ECEF6F61391}"/>
              </a:ext>
            </a:extLst>
          </p:cNvPr>
          <p:cNvPicPr>
            <a:picLocks noChangeAspect="1"/>
          </p:cNvPicPr>
          <p:nvPr/>
        </p:nvPicPr>
        <p:blipFill>
          <a:blip r:embed="rId4"/>
          <a:stretch>
            <a:fillRect/>
          </a:stretch>
        </p:blipFill>
        <p:spPr>
          <a:xfrm>
            <a:off x="2951921" y="3140886"/>
            <a:ext cx="6288157" cy="3149082"/>
          </a:xfrm>
          <a:prstGeom prst="rect">
            <a:avLst/>
          </a:prstGeom>
        </p:spPr>
      </p:pic>
    </p:spTree>
    <p:extLst>
      <p:ext uri="{BB962C8B-B14F-4D97-AF65-F5344CB8AC3E}">
        <p14:creationId xmlns:p14="http://schemas.microsoft.com/office/powerpoint/2010/main" val="3282744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8E9E-30F1-522E-AC49-F00E0F975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045858-B037-3161-40FA-DB63D12812C4}"/>
              </a:ext>
            </a:extLst>
          </p:cNvPr>
          <p:cNvSpPr>
            <a:spLocks noGrp="1"/>
          </p:cNvSpPr>
          <p:nvPr>
            <p:ph type="title"/>
          </p:nvPr>
        </p:nvSpPr>
        <p:spPr>
          <a:xfrm>
            <a:off x="1289824" y="354638"/>
            <a:ext cx="9612350" cy="847413"/>
          </a:xfrm>
        </p:spPr>
        <p:txBody>
          <a:bodyPr>
            <a:normAutofit/>
          </a:bodyPr>
          <a:lstStyle/>
          <a:p>
            <a:r>
              <a:rPr lang="en-US" dirty="0"/>
              <a:t>Validity &amp; Deduction Theorem</a:t>
            </a:r>
          </a:p>
        </p:txBody>
      </p:sp>
      <p:sp>
        <p:nvSpPr>
          <p:cNvPr id="24" name="Footer Placeholder 23">
            <a:extLst>
              <a:ext uri="{FF2B5EF4-FFF2-40B4-BE49-F238E27FC236}">
                <a16:creationId xmlns:a16="http://schemas.microsoft.com/office/drawing/2014/main" id="{0C322387-63FF-2FA2-017B-42F7510B6B5B}"/>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5CDDC208-1CC7-B091-A5A5-E705567CEB1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mc:AlternateContent xmlns:mc="http://schemas.openxmlformats.org/markup-compatibility/2006">
        <mc:Choice xmlns:a14="http://schemas.microsoft.com/office/drawing/2010/main" Requires="a14">
          <p:sp>
            <p:nvSpPr>
              <p:cNvPr id="3" name="Content Placeholder 3">
                <a:extLst>
                  <a:ext uri="{FF2B5EF4-FFF2-40B4-BE49-F238E27FC236}">
                    <a16:creationId xmlns:a16="http://schemas.microsoft.com/office/drawing/2014/main" id="{7FAA5E41-AD73-6F3D-2A1F-024B114FF4CE}"/>
                  </a:ext>
                </a:extLst>
              </p:cNvPr>
              <p:cNvSpPr txBox="1">
                <a:spLocks/>
              </p:cNvSpPr>
              <p:nvPr/>
            </p:nvSpPr>
            <p:spPr>
              <a:xfrm>
                <a:off x="1289824" y="1460468"/>
                <a:ext cx="9612350" cy="4635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3600" dirty="0"/>
                  <a:t>A sentence is </a:t>
                </a:r>
                <a:r>
                  <a:rPr lang="en-US" sz="3600" b="1" dirty="0"/>
                  <a:t>valid </a:t>
                </a:r>
                <a:r>
                  <a:rPr lang="en-US" sz="3600" dirty="0"/>
                  <a:t>if it is true in </a:t>
                </a:r>
                <a:r>
                  <a:rPr lang="en-US" sz="3600" b="1" dirty="0"/>
                  <a:t>all </a:t>
                </a:r>
                <a:r>
                  <a:rPr lang="en-US" sz="3600" dirty="0"/>
                  <a:t>models. Valid sentences are also called </a:t>
                </a:r>
                <a:r>
                  <a:rPr lang="en-US" sz="3600" b="1" dirty="0"/>
                  <a:t>tautologies</a:t>
                </a:r>
                <a:r>
                  <a:rPr lang="en-US" sz="3600" dirty="0"/>
                  <a:t>- they are </a:t>
                </a:r>
                <a:r>
                  <a:rPr lang="en-US" sz="3600" i="1" dirty="0"/>
                  <a:t>necessarily </a:t>
                </a:r>
                <a:r>
                  <a:rPr lang="en-US" sz="3600" dirty="0"/>
                  <a:t>true.</a:t>
                </a:r>
              </a:p>
              <a:p>
                <a:pPr marL="742950" lvl="1" indent="-285750"/>
                <a:r>
                  <a:rPr lang="en-US" sz="3200" dirty="0"/>
                  <a:t>Ex. </a:t>
                </a:r>
                <a14:m>
                  <m:oMath xmlns:m="http://schemas.openxmlformats.org/officeDocument/2006/math">
                    <m:r>
                      <m:rPr>
                        <m:nor/>
                      </m:rPr>
                      <a:rPr lang="en-US" sz="3200" b="0" smtClean="0">
                        <a:latin typeface="Cambria Math" panose="02040503050406030204" pitchFamily="18" charset="0"/>
                      </a:rPr>
                      <m:t>True</m:t>
                    </m:r>
                    <m:r>
                      <m:rPr>
                        <m:nor/>
                      </m:rPr>
                      <a:rPr lang="en-US" sz="3200" b="0" i="0" smtClean="0">
                        <a:latin typeface="Cambria Math" panose="02040503050406030204" pitchFamily="18" charset="0"/>
                      </a:rPr>
                      <m:t>,</m:t>
                    </m:r>
                    <m:r>
                      <a:rPr lang="en-US" sz="3200" b="0" i="1" smtClean="0">
                        <a:latin typeface="Cambria Math" panose="02040503050406030204" pitchFamily="18" charset="0"/>
                      </a:rPr>
                      <m:t>   </m:t>
                    </m:r>
                    <m:r>
                      <a:rPr lang="en-US" sz="3200" b="0" i="1" smtClean="0">
                        <a:latin typeface="Cambria Math" panose="02040503050406030204" pitchFamily="18" charset="0"/>
                      </a:rPr>
                      <m:t>𝐴</m:t>
                    </m:r>
                    <m:r>
                      <a:rPr lang="x-IV_mathan" sz="320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𝐴</m:t>
                    </m:r>
                    <m:r>
                      <a:rPr lang="x-IV_mathan" sz="3200">
                        <a:latin typeface="Cambria Math" panose="02040503050406030204" pitchFamily="18" charset="0"/>
                      </a:rPr>
                      <m:t>⇒</m:t>
                    </m:r>
                    <m:r>
                      <a:rPr lang="en-US" sz="3200" b="0" i="1" smtClean="0">
                        <a:latin typeface="Cambria Math" panose="02040503050406030204" pitchFamily="18" charset="0"/>
                      </a:rPr>
                      <m:t>𝐴</m:t>
                    </m:r>
                  </m:oMath>
                </a14:m>
                <a:endParaRPr lang="en-US" sz="3200" dirty="0"/>
              </a:p>
              <a:p>
                <a:pPr marL="285750" indent="-285750"/>
                <a:r>
                  <a:rPr lang="en-US" sz="3600" dirty="0"/>
                  <a:t>Validity is connected to the inference via the </a:t>
                </a:r>
                <a:r>
                  <a:rPr lang="en-US" sz="3600" b="1" dirty="0"/>
                  <a:t>Deduction Theorem</a:t>
                </a:r>
                <a:r>
                  <a:rPr lang="en-US" sz="3600" dirty="0"/>
                  <a:t>: </a:t>
                </a:r>
                <a:r>
                  <a:rPr lang="en-US" sz="3600" i="1" dirty="0"/>
                  <a:t>For any sentences </a:t>
                </a:r>
                <a14:m>
                  <m:oMath xmlns:m="http://schemas.openxmlformats.org/officeDocument/2006/math">
                    <m:r>
                      <a:rPr lang="en-US" sz="3600" i="1">
                        <a:latin typeface="Cambria Math" panose="02040503050406030204" pitchFamily="18" charset="0"/>
                        <a:ea typeface="Cambria Math" panose="02040503050406030204" pitchFamily="18" charset="0"/>
                      </a:rPr>
                      <m:t>𝛼</m:t>
                    </m:r>
                  </m:oMath>
                </a14:m>
                <a:r>
                  <a:rPr lang="en-US" sz="3600" dirty="0"/>
                  <a:t> and </a:t>
                </a:r>
                <a14:m>
                  <m:oMath xmlns:m="http://schemas.openxmlformats.org/officeDocument/2006/math">
                    <m:r>
                      <a:rPr lang="en-US" sz="3600" i="1">
                        <a:latin typeface="Cambria Math" panose="02040503050406030204" pitchFamily="18" charset="0"/>
                        <a:ea typeface="Cambria Math" panose="02040503050406030204" pitchFamily="18" charset="0"/>
                      </a:rPr>
                      <m:t>𝛽</m:t>
                    </m:r>
                  </m:oMath>
                </a14:m>
                <a:r>
                  <a:rPr lang="en-US" sz="3600" dirty="0"/>
                  <a:t>, </a:t>
                </a:r>
                <a14:m>
                  <m:oMath xmlns:m="http://schemas.openxmlformats.org/officeDocument/2006/math">
                    <m:r>
                      <a:rPr lang="en-US" sz="3600" i="1">
                        <a:solidFill>
                          <a:prstClr val="black"/>
                        </a:solidFill>
                        <a:latin typeface="Cambria Math" panose="02040503050406030204" pitchFamily="18" charset="0"/>
                        <a:ea typeface="Cambria Math" panose="02040503050406030204" pitchFamily="18" charset="0"/>
                      </a:rPr>
                      <m:t>𝛼</m:t>
                    </m:r>
                    <m:r>
                      <a:rPr lang="en-US" sz="3600" i="1">
                        <a:solidFill>
                          <a:prstClr val="black"/>
                        </a:solidFill>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𝛽</m:t>
                    </m:r>
                  </m:oMath>
                </a14:m>
                <a:r>
                  <a:rPr lang="en-US" sz="3600" dirty="0"/>
                  <a:t> </a:t>
                </a:r>
                <a:r>
                  <a:rPr lang="en-US" sz="3600" i="1" dirty="0"/>
                  <a:t>if and only if the sentence </a:t>
                </a:r>
                <a14:m>
                  <m:oMath xmlns:m="http://schemas.openxmlformats.org/officeDocument/2006/math">
                    <m:d>
                      <m:dPr>
                        <m:ctrlPr>
                          <a:rPr lang="en-US" sz="3600" b="0" i="1" smtClean="0">
                            <a:solidFill>
                              <a:prstClr val="black"/>
                            </a:solidFill>
                            <a:latin typeface="Cambria Math" panose="02040503050406030204" pitchFamily="18" charset="0"/>
                            <a:ea typeface="Cambria Math" panose="02040503050406030204" pitchFamily="18" charset="0"/>
                          </a:rPr>
                        </m:ctrlPr>
                      </m:dPr>
                      <m:e>
                        <m:r>
                          <a:rPr lang="en-US" sz="3600" i="1">
                            <a:solidFill>
                              <a:prstClr val="black"/>
                            </a:solidFill>
                            <a:latin typeface="Cambria Math" panose="02040503050406030204" pitchFamily="18" charset="0"/>
                            <a:ea typeface="Cambria Math" panose="02040503050406030204" pitchFamily="18" charset="0"/>
                          </a:rPr>
                          <m:t>𝛼</m:t>
                        </m:r>
                        <m:r>
                          <a:rPr lang="x-IV_mathan" sz="3600">
                            <a:latin typeface="Cambria Math" panose="02040503050406030204" pitchFamily="18" charset="0"/>
                          </a:rPr>
                          <m:t>⇒</m:t>
                        </m:r>
                        <m:r>
                          <a:rPr lang="en-US" sz="3600" i="1">
                            <a:latin typeface="Cambria Math" panose="02040503050406030204" pitchFamily="18" charset="0"/>
                            <a:ea typeface="Cambria Math" panose="02040503050406030204" pitchFamily="18" charset="0"/>
                          </a:rPr>
                          <m:t>𝛽</m:t>
                        </m:r>
                      </m:e>
                    </m:d>
                  </m:oMath>
                </a14:m>
                <a:r>
                  <a:rPr lang="en-US" sz="3600" dirty="0"/>
                  <a:t> </a:t>
                </a:r>
                <a:r>
                  <a:rPr lang="en-US" sz="3600" i="1" dirty="0"/>
                  <a:t>is valid.</a:t>
                </a:r>
              </a:p>
            </p:txBody>
          </p:sp>
        </mc:Choice>
        <mc:Fallback>
          <p:sp>
            <p:nvSpPr>
              <p:cNvPr id="3" name="Content Placeholder 3">
                <a:extLst>
                  <a:ext uri="{FF2B5EF4-FFF2-40B4-BE49-F238E27FC236}">
                    <a16:creationId xmlns:a16="http://schemas.microsoft.com/office/drawing/2014/main" id="{7FAA5E41-AD73-6F3D-2A1F-024B114FF4CE}"/>
                  </a:ext>
                </a:extLst>
              </p:cNvPr>
              <p:cNvSpPr txBox="1">
                <a:spLocks noRot="1" noChangeAspect="1" noMove="1" noResize="1" noEditPoints="1" noAdjustHandles="1" noChangeArrowheads="1" noChangeShapeType="1" noTextEdit="1"/>
              </p:cNvSpPr>
              <p:nvPr/>
            </p:nvSpPr>
            <p:spPr>
              <a:xfrm>
                <a:off x="1289824" y="1460468"/>
                <a:ext cx="9612350" cy="4635532"/>
              </a:xfrm>
              <a:prstGeom prst="rect">
                <a:avLst/>
              </a:prstGeom>
              <a:blipFill>
                <a:blip r:embed="rId3"/>
                <a:stretch>
                  <a:fillRect l="-1777" t="-3289" r="-1015"/>
                </a:stretch>
              </a:blipFill>
            </p:spPr>
            <p:txBody>
              <a:bodyPr/>
              <a:lstStyle/>
              <a:p>
                <a:r>
                  <a:rPr lang="en-US">
                    <a:noFill/>
                  </a:rPr>
                  <a:t> </a:t>
                </a:r>
              </a:p>
            </p:txBody>
          </p:sp>
        </mc:Fallback>
      </mc:AlternateContent>
    </p:spTree>
    <p:extLst>
      <p:ext uri="{BB962C8B-B14F-4D97-AF65-F5344CB8AC3E}">
        <p14:creationId xmlns:p14="http://schemas.microsoft.com/office/powerpoint/2010/main" val="2920695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8AADD-A2BD-7CF5-2959-545FDDB3C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1D080-6E79-845A-0AAE-D82298DF9392}"/>
              </a:ext>
            </a:extLst>
          </p:cNvPr>
          <p:cNvSpPr>
            <a:spLocks noGrp="1"/>
          </p:cNvSpPr>
          <p:nvPr>
            <p:ph type="title"/>
          </p:nvPr>
        </p:nvSpPr>
        <p:spPr>
          <a:xfrm>
            <a:off x="838200" y="188913"/>
            <a:ext cx="10515600" cy="625474"/>
          </a:xfrm>
        </p:spPr>
        <p:txBody>
          <a:bodyPr/>
          <a:lstStyle/>
          <a:p>
            <a:r>
              <a:rPr lang="en-US" dirty="0"/>
              <a:t>Proving the Deduction </a:t>
            </a:r>
            <a:r>
              <a:rPr lang="en-US" dirty="0" err="1"/>
              <a:t>THeorem</a:t>
            </a:r>
            <a:endParaRPr lang="en-US" dirty="0"/>
          </a:p>
        </p:txBody>
      </p:sp>
      <p:sp>
        <p:nvSpPr>
          <p:cNvPr id="4" name="Footer Placeholder 3">
            <a:extLst>
              <a:ext uri="{FF2B5EF4-FFF2-40B4-BE49-F238E27FC236}">
                <a16:creationId xmlns:a16="http://schemas.microsoft.com/office/drawing/2014/main" id="{A2D6F1DF-186E-7B8C-6C51-09379A280F87}"/>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2C3DABB9-600F-D1B4-89EA-031439BB32C5}"/>
              </a:ext>
            </a:extLst>
          </p:cNvPr>
          <p:cNvSpPr>
            <a:spLocks noGrp="1"/>
          </p:cNvSpPr>
          <p:nvPr>
            <p:ph type="sldNum" sz="quarter" idx="12"/>
          </p:nvPr>
        </p:nvSpPr>
        <p:spPr/>
        <p:txBody>
          <a:bodyPr/>
          <a:lstStyle/>
          <a:p>
            <a:fld id="{A49DFD55-3C28-40EF-9E31-A92D2E4017FF}" type="slidenum">
              <a:rPr lang="en-US" smtClean="0"/>
              <a:pPr/>
              <a:t>58</a:t>
            </a:fld>
            <a:endParaRPr lang="en-US" dirty="0"/>
          </a:p>
        </p:txBody>
      </p:sp>
      <p:grpSp>
        <p:nvGrpSpPr>
          <p:cNvPr id="8" name="Group 7">
            <a:extLst>
              <a:ext uri="{FF2B5EF4-FFF2-40B4-BE49-F238E27FC236}">
                <a16:creationId xmlns:a16="http://schemas.microsoft.com/office/drawing/2014/main" id="{F047299D-9B81-F24A-CAF0-8ADACAD6EE27}"/>
              </a:ext>
            </a:extLst>
          </p:cNvPr>
          <p:cNvGrpSpPr/>
          <p:nvPr/>
        </p:nvGrpSpPr>
        <p:grpSpPr>
          <a:xfrm>
            <a:off x="4991279" y="1146968"/>
            <a:ext cx="6324242" cy="4876800"/>
            <a:chOff x="2763078" y="1146968"/>
            <a:chExt cx="6324242" cy="4876800"/>
          </a:xfrm>
        </p:grpSpPr>
        <p:pic>
          <p:nvPicPr>
            <p:cNvPr id="9" name="Picture 8" descr="A group of black squares with white text&#10;&#10;Description automatically generated">
              <a:extLst>
                <a:ext uri="{FF2B5EF4-FFF2-40B4-BE49-F238E27FC236}">
                  <a16:creationId xmlns:a16="http://schemas.microsoft.com/office/drawing/2014/main" id="{29DE22F8-0EB2-E921-25AB-86A9757987C3}"/>
                </a:ext>
              </a:extLst>
            </p:cNvPr>
            <p:cNvPicPr>
              <a:picLocks noChangeAspect="1"/>
            </p:cNvPicPr>
            <p:nvPr/>
          </p:nvPicPr>
          <p:blipFill>
            <a:blip r:embed="rId3"/>
            <a:stretch>
              <a:fillRect/>
            </a:stretch>
          </p:blipFill>
          <p:spPr>
            <a:xfrm>
              <a:off x="3104680" y="1146968"/>
              <a:ext cx="5982640" cy="4876800"/>
            </a:xfrm>
            <a:prstGeom prst="rect">
              <a:avLst/>
            </a:prstGeom>
          </p:spPr>
        </p:pic>
        <p:sp>
          <p:nvSpPr>
            <p:cNvPr id="3" name="Freeform: Shape 2">
              <a:extLst>
                <a:ext uri="{FF2B5EF4-FFF2-40B4-BE49-F238E27FC236}">
                  <a16:creationId xmlns:a16="http://schemas.microsoft.com/office/drawing/2014/main" id="{5649307F-60AA-C878-3CBC-88587AF47A34}"/>
                </a:ext>
              </a:extLst>
            </p:cNvPr>
            <p:cNvSpPr/>
            <p:nvPr/>
          </p:nvSpPr>
          <p:spPr>
            <a:xfrm>
              <a:off x="3114261" y="1444487"/>
              <a:ext cx="3790122" cy="2743200"/>
            </a:xfrm>
            <a:custGeom>
              <a:avLst/>
              <a:gdLst>
                <a:gd name="connsiteX0" fmla="*/ 1086678 w 3790122"/>
                <a:gd name="connsiteY0" fmla="*/ 0 h 2743200"/>
                <a:gd name="connsiteX1" fmla="*/ 86139 w 3790122"/>
                <a:gd name="connsiteY1" fmla="*/ 1451113 h 2743200"/>
                <a:gd name="connsiteX2" fmla="*/ 0 w 3790122"/>
                <a:gd name="connsiteY2" fmla="*/ 2723322 h 2743200"/>
                <a:gd name="connsiteX3" fmla="*/ 3776869 w 3790122"/>
                <a:gd name="connsiteY3" fmla="*/ 2743200 h 2743200"/>
                <a:gd name="connsiteX4" fmla="*/ 3790122 w 3790122"/>
                <a:gd name="connsiteY4" fmla="*/ 2034209 h 2743200"/>
                <a:gd name="connsiteX5" fmla="*/ 3710609 w 3790122"/>
                <a:gd name="connsiteY5" fmla="*/ 1941443 h 2743200"/>
                <a:gd name="connsiteX6" fmla="*/ 2425148 w 3790122"/>
                <a:gd name="connsiteY6" fmla="*/ 13252 h 2743200"/>
                <a:gd name="connsiteX7" fmla="*/ 1086678 w 3790122"/>
                <a:gd name="connsiteY7"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0122" h="2743200">
                  <a:moveTo>
                    <a:pt x="1086678" y="0"/>
                  </a:moveTo>
                  <a:lnTo>
                    <a:pt x="86139" y="1451113"/>
                  </a:lnTo>
                  <a:lnTo>
                    <a:pt x="0" y="2723322"/>
                  </a:lnTo>
                  <a:lnTo>
                    <a:pt x="3776869" y="2743200"/>
                  </a:lnTo>
                  <a:lnTo>
                    <a:pt x="3790122" y="2034209"/>
                  </a:lnTo>
                  <a:lnTo>
                    <a:pt x="3710609" y="1941443"/>
                  </a:lnTo>
                  <a:lnTo>
                    <a:pt x="2425148" y="13252"/>
                  </a:lnTo>
                  <a:lnTo>
                    <a:pt x="1086678" y="0"/>
                  </a:lnTo>
                  <a:close/>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5FDABF86-7C06-1F13-5C3C-54B7A637A1D1}"/>
                </a:ext>
              </a:extLst>
            </p:cNvPr>
            <p:cNvSpPr/>
            <p:nvPr/>
          </p:nvSpPr>
          <p:spPr>
            <a:xfrm>
              <a:off x="2809461" y="1272209"/>
              <a:ext cx="5950226" cy="3041374"/>
            </a:xfrm>
            <a:custGeom>
              <a:avLst/>
              <a:gdLst>
                <a:gd name="connsiteX0" fmla="*/ 1205948 w 5950226"/>
                <a:gd name="connsiteY0" fmla="*/ 0 h 3041374"/>
                <a:gd name="connsiteX1" fmla="*/ 212035 w 5950226"/>
                <a:gd name="connsiteY1" fmla="*/ 1517374 h 3041374"/>
                <a:gd name="connsiteX2" fmla="*/ 0 w 5950226"/>
                <a:gd name="connsiteY2" fmla="*/ 2988365 h 3041374"/>
                <a:gd name="connsiteX3" fmla="*/ 4346713 w 5950226"/>
                <a:gd name="connsiteY3" fmla="*/ 3041374 h 3041374"/>
                <a:gd name="connsiteX4" fmla="*/ 4731026 w 5950226"/>
                <a:gd name="connsiteY4" fmla="*/ 2816087 h 3041374"/>
                <a:gd name="connsiteX5" fmla="*/ 5950226 w 5950226"/>
                <a:gd name="connsiteY5" fmla="*/ 2822713 h 3041374"/>
                <a:gd name="connsiteX6" fmla="*/ 5897217 w 5950226"/>
                <a:gd name="connsiteY6" fmla="*/ 1729408 h 3041374"/>
                <a:gd name="connsiteX7" fmla="*/ 4446104 w 5950226"/>
                <a:gd name="connsiteY7" fmla="*/ 13252 h 3041374"/>
                <a:gd name="connsiteX8" fmla="*/ 1205948 w 5950226"/>
                <a:gd name="connsiteY8" fmla="*/ 0 h 304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0226" h="3041374">
                  <a:moveTo>
                    <a:pt x="1205948" y="0"/>
                  </a:moveTo>
                  <a:lnTo>
                    <a:pt x="212035" y="1517374"/>
                  </a:lnTo>
                  <a:lnTo>
                    <a:pt x="0" y="2988365"/>
                  </a:lnTo>
                  <a:lnTo>
                    <a:pt x="4346713" y="3041374"/>
                  </a:lnTo>
                  <a:lnTo>
                    <a:pt x="4731026" y="2816087"/>
                  </a:lnTo>
                  <a:lnTo>
                    <a:pt x="5950226" y="2822713"/>
                  </a:lnTo>
                  <a:lnTo>
                    <a:pt x="5897217" y="1729408"/>
                  </a:lnTo>
                  <a:lnTo>
                    <a:pt x="4446104" y="13252"/>
                  </a:lnTo>
                  <a:lnTo>
                    <a:pt x="1205948" y="0"/>
                  </a:lnTo>
                  <a:close/>
                </a:path>
              </a:pathLst>
            </a:cu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45BF6C5D-EDB0-D927-E6D3-9760275CADAA}"/>
                </a:ext>
              </a:extLst>
            </p:cNvPr>
            <p:cNvSpPr/>
            <p:nvPr/>
          </p:nvSpPr>
          <p:spPr>
            <a:xfrm>
              <a:off x="2763078" y="1192696"/>
              <a:ext cx="6301409" cy="4711147"/>
            </a:xfrm>
            <a:custGeom>
              <a:avLst/>
              <a:gdLst>
                <a:gd name="connsiteX0" fmla="*/ 0 w 6301409"/>
                <a:gd name="connsiteY0" fmla="*/ 3140765 h 4711147"/>
                <a:gd name="connsiteX1" fmla="*/ 980661 w 6301409"/>
                <a:gd name="connsiteY1" fmla="*/ 4340087 h 4711147"/>
                <a:gd name="connsiteX2" fmla="*/ 3021496 w 6301409"/>
                <a:gd name="connsiteY2" fmla="*/ 4711147 h 4711147"/>
                <a:gd name="connsiteX3" fmla="*/ 6301409 w 6301409"/>
                <a:gd name="connsiteY3" fmla="*/ 4691269 h 4711147"/>
                <a:gd name="connsiteX4" fmla="*/ 6122505 w 6301409"/>
                <a:gd name="connsiteY4" fmla="*/ 1762539 h 4711147"/>
                <a:gd name="connsiteX5" fmla="*/ 4638261 w 6301409"/>
                <a:gd name="connsiteY5" fmla="*/ 0 h 4711147"/>
                <a:gd name="connsiteX6" fmla="*/ 3326296 w 6301409"/>
                <a:gd name="connsiteY6" fmla="*/ 0 h 4711147"/>
                <a:gd name="connsiteX7" fmla="*/ 3392557 w 6301409"/>
                <a:gd name="connsiteY7" fmla="*/ 960782 h 4711147"/>
                <a:gd name="connsiteX8" fmla="*/ 4234070 w 6301409"/>
                <a:gd name="connsiteY8" fmla="*/ 2246243 h 4711147"/>
                <a:gd name="connsiteX9" fmla="*/ 4273826 w 6301409"/>
                <a:gd name="connsiteY9" fmla="*/ 3207026 h 4711147"/>
                <a:gd name="connsiteX10" fmla="*/ 0 w 6301409"/>
                <a:gd name="connsiteY10" fmla="*/ 3140765 h 471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1409" h="4711147">
                  <a:moveTo>
                    <a:pt x="0" y="3140765"/>
                  </a:moveTo>
                  <a:lnTo>
                    <a:pt x="980661" y="4340087"/>
                  </a:lnTo>
                  <a:lnTo>
                    <a:pt x="3021496" y="4711147"/>
                  </a:lnTo>
                  <a:lnTo>
                    <a:pt x="6301409" y="4691269"/>
                  </a:lnTo>
                  <a:lnTo>
                    <a:pt x="6122505" y="1762539"/>
                  </a:lnTo>
                  <a:lnTo>
                    <a:pt x="4638261" y="0"/>
                  </a:lnTo>
                  <a:lnTo>
                    <a:pt x="3326296" y="0"/>
                  </a:lnTo>
                  <a:lnTo>
                    <a:pt x="3392557" y="960782"/>
                  </a:lnTo>
                  <a:lnTo>
                    <a:pt x="4234070" y="2246243"/>
                  </a:lnTo>
                  <a:lnTo>
                    <a:pt x="4273826" y="3207026"/>
                  </a:lnTo>
                  <a:lnTo>
                    <a:pt x="0" y="3140765"/>
                  </a:lnTo>
                  <a:close/>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E1307DB-3EE6-3612-B350-8B848EB94F5D}"/>
                  </a:ext>
                </a:extLst>
              </p:cNvPr>
              <p:cNvSpPr txBox="1"/>
              <p:nvPr/>
            </p:nvSpPr>
            <p:spPr>
              <a:xfrm>
                <a:off x="832111" y="887033"/>
                <a:ext cx="3978965" cy="5396670"/>
              </a:xfrm>
              <a:prstGeom prst="rect">
                <a:avLst/>
              </a:prstGeom>
              <a:noFill/>
            </p:spPr>
            <p:txBody>
              <a:bodyPr wrap="square" rtlCol="0">
                <a:spAutoFit/>
              </a:bodyPr>
              <a:lstStyle/>
              <a:p>
                <a:r>
                  <a:rPr lang="en-US" dirty="0"/>
                  <a:t>The </a:t>
                </a:r>
                <a:r>
                  <a:rPr lang="en-US" dirty="0">
                    <a:solidFill>
                      <a:srgbClr val="00B050"/>
                    </a:solidFill>
                  </a:rPr>
                  <a:t>green set is </a:t>
                </a:r>
                <a14:m>
                  <m:oMath xmlns:m="http://schemas.openxmlformats.org/officeDocument/2006/math">
                    <m:r>
                      <a:rPr lang="en-US" b="0" i="1" smtClean="0">
                        <a:solidFill>
                          <a:srgbClr val="00B050"/>
                        </a:solidFill>
                        <a:latin typeface="Cambria Math" panose="02040503050406030204" pitchFamily="18" charset="0"/>
                      </a:rPr>
                      <m:t>𝑀</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𝛼</m:t>
                    </m:r>
                    <m:r>
                      <a:rPr lang="en-US" b="0" i="1" smtClean="0">
                        <a:solidFill>
                          <a:srgbClr val="00B050"/>
                        </a:solidFill>
                        <a:latin typeface="Cambria Math" panose="02040503050406030204" pitchFamily="18" charset="0"/>
                        <a:ea typeface="Cambria Math" panose="02040503050406030204" pitchFamily="18" charset="0"/>
                      </a:rPr>
                      <m:t>)</m:t>
                    </m:r>
                  </m:oMath>
                </a14:m>
                <a:r>
                  <a:rPr lang="en-US" dirty="0"/>
                  <a:t>. Every model in this set must be true in </a:t>
                </a:r>
                <a14:m>
                  <m:oMath xmlns:m="http://schemas.openxmlformats.org/officeDocument/2006/math">
                    <m:r>
                      <a:rPr lang="en-US" i="1" smtClean="0">
                        <a:solidFill>
                          <a:srgbClr val="00B0F0"/>
                        </a:solidFill>
                        <a:latin typeface="Cambria Math" panose="02040503050406030204" pitchFamily="18" charset="0"/>
                        <a:ea typeface="Cambria Math" panose="02040503050406030204" pitchFamily="18" charset="0"/>
                      </a:rPr>
                      <m:t>𝛽</m:t>
                    </m:r>
                  </m:oMath>
                </a14:m>
                <a:r>
                  <a:rPr lang="en-US" dirty="0"/>
                  <a:t> (model must be in </a:t>
                </a:r>
                <a14:m>
                  <m:oMath xmlns:m="http://schemas.openxmlformats.org/officeDocument/2006/math">
                    <m:r>
                      <a:rPr lang="en-US" b="0" i="1" smtClean="0">
                        <a:solidFill>
                          <a:srgbClr val="00B0F0"/>
                        </a:solidFill>
                        <a:latin typeface="Cambria Math" panose="02040503050406030204" pitchFamily="18" charset="0"/>
                      </a:rPr>
                      <m:t>𝑀</m:t>
                    </m:r>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ea typeface="Cambria Math" panose="02040503050406030204" pitchFamily="18" charset="0"/>
                          </a:rPr>
                          <m:t>𝛽</m:t>
                        </m:r>
                      </m:e>
                    </m:d>
                  </m:oMath>
                </a14:m>
                <a:r>
                  <a:rPr lang="en-US" dirty="0"/>
                  <a:t>) for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𝛼</m:t>
                    </m:r>
                    <m:r>
                      <a:rPr lang="en-US" i="1">
                        <a:solidFill>
                          <a:prstClr val="black"/>
                        </a:solidFill>
                        <a:latin typeface="Cambria Math" panose="02040503050406030204" pitchFamily="18" charset="0"/>
                        <a:ea typeface="Cambria Math" panose="02040503050406030204" pitchFamily="18" charset="0"/>
                      </a:rPr>
                      <m:t>╞ </m:t>
                    </m:r>
                    <m:r>
                      <a:rPr lang="en-US" i="1" smtClean="0">
                        <a:solidFill>
                          <a:srgbClr val="00B0F0"/>
                        </a:solidFill>
                        <a:latin typeface="Cambria Math" panose="02040503050406030204" pitchFamily="18" charset="0"/>
                        <a:ea typeface="Cambria Math" panose="02040503050406030204" pitchFamily="18" charset="0"/>
                      </a:rPr>
                      <m:t>𝛽</m:t>
                    </m:r>
                  </m:oMath>
                </a14:m>
                <a:r>
                  <a:rPr lang="en-US" dirty="0"/>
                  <a:t>. If any model in </a:t>
                </a:r>
                <a14:m>
                  <m:oMath xmlns:m="http://schemas.openxmlformats.org/officeDocument/2006/math">
                    <m:r>
                      <a:rPr lang="en-US" i="1">
                        <a:solidFill>
                          <a:srgbClr val="00B050"/>
                        </a:solidFill>
                        <a:latin typeface="Cambria Math" panose="02040503050406030204" pitchFamily="18" charset="0"/>
                      </a:rPr>
                      <m:t>𝑀</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ea typeface="Cambria Math" panose="02040503050406030204" pitchFamily="18" charset="0"/>
                      </a:rPr>
                      <m:t>𝛼</m:t>
                    </m:r>
                    <m:r>
                      <a:rPr lang="en-US" i="1">
                        <a:solidFill>
                          <a:srgbClr val="00B050"/>
                        </a:solidFill>
                        <a:latin typeface="Cambria Math" panose="02040503050406030204" pitchFamily="18" charset="0"/>
                        <a:ea typeface="Cambria Math" panose="02040503050406030204" pitchFamily="18" charset="0"/>
                      </a:rPr>
                      <m:t>)</m:t>
                    </m:r>
                  </m:oMath>
                </a14:m>
                <a:r>
                  <a:rPr lang="en-US" dirty="0"/>
                  <a:t> is not in </a:t>
                </a:r>
                <a14:m>
                  <m:oMath xmlns:m="http://schemas.openxmlformats.org/officeDocument/2006/math">
                    <m:r>
                      <a:rPr lang="en-US" i="1">
                        <a:solidFill>
                          <a:srgbClr val="00B0F0"/>
                        </a:solidFill>
                        <a:latin typeface="Cambria Math" panose="02040503050406030204" pitchFamily="18" charset="0"/>
                      </a:rPr>
                      <m:t>𝑀</m:t>
                    </m:r>
                    <m:d>
                      <m:dPr>
                        <m:ctrlPr>
                          <a:rPr lang="en-US" i="1">
                            <a:solidFill>
                              <a:srgbClr val="00B0F0"/>
                            </a:solidFill>
                            <a:latin typeface="Cambria Math" panose="02040503050406030204" pitchFamily="18" charset="0"/>
                          </a:rPr>
                        </m:ctrlPr>
                      </m:dPr>
                      <m:e>
                        <m:r>
                          <a:rPr lang="en-US" i="1">
                            <a:solidFill>
                              <a:srgbClr val="00B0F0"/>
                            </a:solidFill>
                            <a:latin typeface="Cambria Math" panose="02040503050406030204" pitchFamily="18" charset="0"/>
                            <a:ea typeface="Cambria Math" panose="02040503050406030204" pitchFamily="18" charset="0"/>
                          </a:rPr>
                          <m:t>𝛽</m:t>
                        </m:r>
                      </m:e>
                    </m:d>
                  </m:oMath>
                </a14:m>
                <a:r>
                  <a:rPr lang="en-US" dirty="0"/>
                  <a:t>, then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𝛼</m:t>
                    </m:r>
                  </m:oMath>
                </a14:m>
                <a:r>
                  <a:rPr lang="en-US" dirty="0"/>
                  <a:t> does not entail </a:t>
                </a:r>
                <a14:m>
                  <m:oMath xmlns:m="http://schemas.openxmlformats.org/officeDocument/2006/math">
                    <m:r>
                      <a:rPr lang="en-US" i="1" smtClean="0">
                        <a:solidFill>
                          <a:srgbClr val="00B0F0"/>
                        </a:solidFill>
                        <a:latin typeface="Cambria Math" panose="02040503050406030204" pitchFamily="18" charset="0"/>
                        <a:ea typeface="Cambria Math" panose="02040503050406030204" pitchFamily="18" charset="0"/>
                      </a:rPr>
                      <m:t>𝛽</m:t>
                    </m:r>
                  </m:oMath>
                </a14:m>
                <a:r>
                  <a:rPr lang="en-US" dirty="0"/>
                  <a:t>. This logic is equivalent to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𝛼</m:t>
                    </m:r>
                    <m:r>
                      <a:rPr lang="x-IV_mathan">
                        <a:latin typeface="Cambria Math" panose="02040503050406030204" pitchFamily="18" charset="0"/>
                      </a:rPr>
                      <m:t>⇒</m:t>
                    </m:r>
                    <m:r>
                      <a:rPr lang="en-US" i="1" smtClean="0">
                        <a:solidFill>
                          <a:srgbClr val="00B0F0"/>
                        </a:solidFill>
                        <a:latin typeface="Cambria Math" panose="02040503050406030204" pitchFamily="18" charset="0"/>
                        <a:ea typeface="Cambria Math" panose="02040503050406030204" pitchFamily="18" charset="0"/>
                      </a:rPr>
                      <m:t>𝛽</m:t>
                    </m:r>
                  </m:oMath>
                </a14:m>
                <a:r>
                  <a:rPr lang="en-US" dirty="0"/>
                  <a:t> if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𝛼</m:t>
                    </m:r>
                  </m:oMath>
                </a14:m>
                <a:r>
                  <a:rPr lang="en-US" dirty="0"/>
                  <a:t> is true.</a:t>
                </a:r>
              </a:p>
              <a:p>
                <a:endParaRPr lang="en-US" dirty="0"/>
              </a:p>
              <a:p>
                <a:r>
                  <a:rPr lang="en-US" dirty="0"/>
                  <a:t>The </a:t>
                </a:r>
                <a:r>
                  <a:rPr lang="en-US" dirty="0">
                    <a:solidFill>
                      <a:srgbClr val="FF0000"/>
                    </a:solidFill>
                  </a:rPr>
                  <a:t>red set </a:t>
                </a:r>
                <a:r>
                  <a:rPr lang="en-US" dirty="0"/>
                  <a:t>are all models not in </a:t>
                </a:r>
                <a14:m>
                  <m:oMath xmlns:m="http://schemas.openxmlformats.org/officeDocument/2006/math">
                    <m:r>
                      <a:rPr lang="en-US" b="0" i="1" smtClean="0">
                        <a:solidFill>
                          <a:srgbClr val="00B050"/>
                        </a:solidFill>
                        <a:latin typeface="Cambria Math" panose="02040503050406030204" pitchFamily="18" charset="0"/>
                      </a:rPr>
                      <m:t>𝑀</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𝛼</m:t>
                    </m:r>
                    <m:r>
                      <a:rPr lang="en-US" b="0" i="1" smtClean="0">
                        <a:solidFill>
                          <a:srgbClr val="00B050"/>
                        </a:solidFill>
                        <a:latin typeface="Cambria Math" panose="02040503050406030204" pitchFamily="18" charset="0"/>
                        <a:ea typeface="Cambria Math" panose="02040503050406030204" pitchFamily="18" charset="0"/>
                      </a:rPr>
                      <m:t>)</m:t>
                    </m:r>
                  </m:oMath>
                </a14:m>
                <a:r>
                  <a:rPr lang="en-US" dirty="0"/>
                  <a:t>. If any model is in this set, it doesn’t change whether </a:t>
                </a:r>
                <a14:m>
                  <m:oMath xmlns:m="http://schemas.openxmlformats.org/officeDocument/2006/math">
                    <m:r>
                      <a:rPr lang="en-US" i="1">
                        <a:solidFill>
                          <a:srgbClr val="00B050"/>
                        </a:solidFill>
                        <a:latin typeface="Cambria Math" panose="02040503050406030204" pitchFamily="18" charset="0"/>
                        <a:ea typeface="Cambria Math" panose="02040503050406030204" pitchFamily="18" charset="0"/>
                      </a:rPr>
                      <m:t>𝛼</m:t>
                    </m:r>
                    <m:r>
                      <a:rPr lang="en-US" i="1">
                        <a:solidFill>
                          <a:prstClr val="black"/>
                        </a:solidFill>
                        <a:latin typeface="Cambria Math" panose="02040503050406030204" pitchFamily="18" charset="0"/>
                        <a:ea typeface="Cambria Math" panose="02040503050406030204" pitchFamily="18" charset="0"/>
                      </a:rPr>
                      <m:t>╞ </m:t>
                    </m:r>
                    <m:r>
                      <a:rPr lang="en-US" i="1">
                        <a:solidFill>
                          <a:srgbClr val="00B0F0"/>
                        </a:solidFill>
                        <a:latin typeface="Cambria Math" panose="02040503050406030204" pitchFamily="18" charset="0"/>
                        <a:ea typeface="Cambria Math" panose="02040503050406030204" pitchFamily="18" charset="0"/>
                      </a:rPr>
                      <m:t>𝛽</m:t>
                    </m:r>
                  </m:oMath>
                </a14:m>
                <a:r>
                  <a:rPr lang="en-US" dirty="0"/>
                  <a:t>. This logic is equivalent to </a:t>
                </a:r>
                <a14:m>
                  <m:oMath xmlns:m="http://schemas.openxmlformats.org/officeDocument/2006/math">
                    <m:r>
                      <a:rPr lang="en-US" i="1">
                        <a:solidFill>
                          <a:srgbClr val="00B050"/>
                        </a:solidFill>
                        <a:latin typeface="Cambria Math" panose="02040503050406030204" pitchFamily="18" charset="0"/>
                        <a:ea typeface="Cambria Math" panose="02040503050406030204" pitchFamily="18" charset="0"/>
                      </a:rPr>
                      <m:t>𝛼</m:t>
                    </m:r>
                    <m:r>
                      <a:rPr lang="x-IV_mathan">
                        <a:latin typeface="Cambria Math" panose="02040503050406030204" pitchFamily="18" charset="0"/>
                      </a:rPr>
                      <m:t>⇒</m:t>
                    </m:r>
                    <m:r>
                      <a:rPr lang="en-US" i="1">
                        <a:solidFill>
                          <a:srgbClr val="00B0F0"/>
                        </a:solidFill>
                        <a:latin typeface="Cambria Math" panose="02040503050406030204" pitchFamily="18" charset="0"/>
                        <a:ea typeface="Cambria Math" panose="02040503050406030204" pitchFamily="18" charset="0"/>
                      </a:rPr>
                      <m:t>𝛽</m:t>
                    </m:r>
                  </m:oMath>
                </a14:m>
                <a:r>
                  <a:rPr lang="en-US" dirty="0"/>
                  <a:t> if </a:t>
                </a:r>
                <a14:m>
                  <m:oMath xmlns:m="http://schemas.openxmlformats.org/officeDocument/2006/math">
                    <m:r>
                      <a:rPr lang="en-US" i="1">
                        <a:solidFill>
                          <a:srgbClr val="00B050"/>
                        </a:solidFill>
                        <a:latin typeface="Cambria Math" panose="02040503050406030204" pitchFamily="18" charset="0"/>
                        <a:ea typeface="Cambria Math" panose="02040503050406030204" pitchFamily="18" charset="0"/>
                      </a:rPr>
                      <m:t>𝛼</m:t>
                    </m:r>
                  </m:oMath>
                </a14:m>
                <a:r>
                  <a:rPr lang="en-US" dirty="0"/>
                  <a:t> is false (remember, if the antecedent of an implication is false, the truth value is true).</a:t>
                </a:r>
              </a:p>
              <a:p>
                <a:endParaRPr lang="en-US" dirty="0"/>
              </a:p>
              <a:p>
                <a:r>
                  <a:rPr lang="en-US" dirty="0"/>
                  <a:t>Therefore, we have proved the equivalency of the truth tables of </a:t>
                </a:r>
                <a14:m>
                  <m:oMath xmlns:m="http://schemas.openxmlformats.org/officeDocument/2006/math">
                    <m:r>
                      <a:rPr lang="en-US" i="1" smtClean="0">
                        <a:solidFill>
                          <a:srgbClr val="00B050"/>
                        </a:solidFill>
                        <a:latin typeface="Cambria Math" panose="02040503050406030204" pitchFamily="18" charset="0"/>
                        <a:ea typeface="Cambria Math" panose="02040503050406030204" pitchFamily="18" charset="0"/>
                      </a:rPr>
                      <m:t>𝛼</m:t>
                    </m:r>
                    <m:r>
                      <a:rPr lang="en-US" i="1">
                        <a:solidFill>
                          <a:prstClr val="black"/>
                        </a:solidFill>
                        <a:latin typeface="Cambria Math" panose="02040503050406030204" pitchFamily="18" charset="0"/>
                        <a:ea typeface="Cambria Math" panose="02040503050406030204" pitchFamily="18" charset="0"/>
                      </a:rPr>
                      <m:t>╞ </m:t>
                    </m:r>
                    <m:r>
                      <a:rPr lang="en-US" i="1">
                        <a:solidFill>
                          <a:srgbClr val="00B0F0"/>
                        </a:solidFill>
                        <a:latin typeface="Cambria Math" panose="02040503050406030204" pitchFamily="18" charset="0"/>
                        <a:ea typeface="Cambria Math" panose="02040503050406030204" pitchFamily="18" charset="0"/>
                      </a:rPr>
                      <m:t>𝛽</m:t>
                    </m:r>
                  </m:oMath>
                </a14:m>
                <a:r>
                  <a:rPr lang="en-US" dirty="0"/>
                  <a:t> and </a:t>
                </a:r>
                <a14:m>
                  <m:oMath xmlns:m="http://schemas.openxmlformats.org/officeDocument/2006/math">
                    <m:r>
                      <a:rPr lang="en-US" i="1">
                        <a:solidFill>
                          <a:srgbClr val="00B050"/>
                        </a:solidFill>
                        <a:latin typeface="Cambria Math" panose="02040503050406030204" pitchFamily="18" charset="0"/>
                        <a:ea typeface="Cambria Math" panose="02040503050406030204" pitchFamily="18" charset="0"/>
                      </a:rPr>
                      <m:t>𝛼</m:t>
                    </m:r>
                    <m:r>
                      <a:rPr lang="x-IV_mathan">
                        <a:latin typeface="Cambria Math" panose="02040503050406030204" pitchFamily="18" charset="0"/>
                      </a:rPr>
                      <m:t>⇒</m:t>
                    </m:r>
                    <m:r>
                      <a:rPr lang="en-US" i="1">
                        <a:solidFill>
                          <a:srgbClr val="00B0F0"/>
                        </a:solidFill>
                        <a:latin typeface="Cambria Math" panose="02040503050406030204" pitchFamily="18" charset="0"/>
                        <a:ea typeface="Cambria Math" panose="02040503050406030204" pitchFamily="18" charset="0"/>
                      </a:rPr>
                      <m:t>𝛽</m:t>
                    </m:r>
                  </m:oMath>
                </a14:m>
                <a:r>
                  <a:rPr lang="en-US" dirty="0"/>
                  <a:t>, proving the Deduction Theorem.</a:t>
                </a:r>
              </a:p>
            </p:txBody>
          </p:sp>
        </mc:Choice>
        <mc:Fallback>
          <p:sp>
            <p:nvSpPr>
              <p:cNvPr id="10" name="TextBox 9">
                <a:extLst>
                  <a:ext uri="{FF2B5EF4-FFF2-40B4-BE49-F238E27FC236}">
                    <a16:creationId xmlns:a16="http://schemas.microsoft.com/office/drawing/2014/main" id="{DE1307DB-3EE6-3612-B350-8B848EB94F5D}"/>
                  </a:ext>
                </a:extLst>
              </p:cNvPr>
              <p:cNvSpPr txBox="1">
                <a:spLocks noRot="1" noChangeAspect="1" noMove="1" noResize="1" noEditPoints="1" noAdjustHandles="1" noChangeArrowheads="1" noChangeShapeType="1" noTextEdit="1"/>
              </p:cNvSpPr>
              <p:nvPr/>
            </p:nvSpPr>
            <p:spPr>
              <a:xfrm>
                <a:off x="832111" y="887033"/>
                <a:ext cx="3978965" cy="5396670"/>
              </a:xfrm>
              <a:prstGeom prst="rect">
                <a:avLst/>
              </a:prstGeom>
              <a:blipFill>
                <a:blip r:embed="rId4"/>
                <a:stretch>
                  <a:fillRect l="-1380" t="-678" r="-2147" b="-791"/>
                </a:stretch>
              </a:blipFill>
            </p:spPr>
            <p:txBody>
              <a:bodyPr/>
              <a:lstStyle/>
              <a:p>
                <a:r>
                  <a:rPr lang="en-US">
                    <a:noFill/>
                  </a:rPr>
                  <a:t> </a:t>
                </a:r>
              </a:p>
            </p:txBody>
          </p:sp>
        </mc:Fallback>
      </mc:AlternateContent>
    </p:spTree>
    <p:extLst>
      <p:ext uri="{BB962C8B-B14F-4D97-AF65-F5344CB8AC3E}">
        <p14:creationId xmlns:p14="http://schemas.microsoft.com/office/powerpoint/2010/main" val="1255418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CC75-3120-0B53-D703-537ECF0E6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73DDE0-8EDB-1D50-D214-15EBB05E994A}"/>
              </a:ext>
            </a:extLst>
          </p:cNvPr>
          <p:cNvSpPr>
            <a:spLocks noGrp="1"/>
          </p:cNvSpPr>
          <p:nvPr>
            <p:ph type="title"/>
          </p:nvPr>
        </p:nvSpPr>
        <p:spPr>
          <a:xfrm>
            <a:off x="1885156" y="362746"/>
            <a:ext cx="8421688" cy="823912"/>
          </a:xfrm>
        </p:spPr>
        <p:txBody>
          <a:bodyPr>
            <a:normAutofit/>
          </a:bodyPr>
          <a:lstStyle/>
          <a:p>
            <a:r>
              <a:rPr lang="en-US" dirty="0"/>
              <a:t>Satisfiability</a:t>
            </a:r>
          </a:p>
        </p:txBody>
      </p:sp>
      <p:sp>
        <p:nvSpPr>
          <p:cNvPr id="10" name="Footer Placeholder 9">
            <a:extLst>
              <a:ext uri="{FF2B5EF4-FFF2-40B4-BE49-F238E27FC236}">
                <a16:creationId xmlns:a16="http://schemas.microsoft.com/office/drawing/2014/main" id="{715EAB1E-3855-2198-39B2-9013432BC6C9}"/>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343337FE-61D2-4522-193A-395E09B5568D}"/>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2E7FD3A-19C6-D6DE-65EF-6D8E46FF64AC}"/>
                  </a:ext>
                </a:extLst>
              </p:cNvPr>
              <p:cNvSpPr>
                <a:spLocks noGrp="1"/>
              </p:cNvSpPr>
              <p:nvPr>
                <p:ph sz="half" idx="2"/>
              </p:nvPr>
            </p:nvSpPr>
            <p:spPr>
              <a:xfrm>
                <a:off x="1519766" y="1444278"/>
                <a:ext cx="9152467" cy="4654452"/>
              </a:xfrm>
            </p:spPr>
            <p:txBody>
              <a:bodyPr>
                <a:normAutofit/>
              </a:bodyPr>
              <a:lstStyle/>
              <a:p>
                <a:pPr marL="285750" indent="-285750">
                  <a:buFont typeface="Arial" panose="020B0604020202020204" pitchFamily="34" charset="0"/>
                  <a:buChar char="•"/>
                </a:pPr>
                <a:r>
                  <a:rPr lang="en-US" sz="2800" dirty="0"/>
                  <a:t>A sentence is </a:t>
                </a:r>
                <a:r>
                  <a:rPr lang="en-US" sz="2800" b="1" dirty="0"/>
                  <a:t>satisfiable </a:t>
                </a:r>
                <a:r>
                  <a:rPr lang="en-US" sz="2800" dirty="0"/>
                  <a:t>if it is true in </a:t>
                </a:r>
                <a:r>
                  <a:rPr lang="en-US" sz="2800" b="1" dirty="0"/>
                  <a:t>some </a:t>
                </a:r>
                <a:r>
                  <a:rPr lang="en-US" sz="2800" dirty="0"/>
                  <a:t>model.</a:t>
                </a:r>
              </a:p>
              <a:p>
                <a:pPr marL="742950" lvl="1" indent="-285750">
                  <a:buFont typeface="Arial" panose="020B0604020202020204" pitchFamily="34" charset="0"/>
                  <a:buChar char="•"/>
                </a:pPr>
                <a:r>
                  <a:rPr lang="en-US" sz="2800" dirty="0"/>
                  <a:t>Ex. </a:t>
                </a:r>
                <a14:m>
                  <m:oMath xmlns:m="http://schemas.openxmlformats.org/officeDocument/2006/math">
                    <m:r>
                      <a:rPr lang="en-US" sz="2800" b="0" i="1" smtClean="0">
                        <a:latin typeface="Cambria Math" panose="02040503050406030204" pitchFamily="18" charset="0"/>
                      </a:rPr>
                      <m:t>𝐴</m:t>
                    </m:r>
                    <m:r>
                      <a:rPr lang="x-IV_mathan" sz="2800">
                        <a:latin typeface="Cambria Math" panose="02040503050406030204" pitchFamily="18" charset="0"/>
                      </a:rPr>
                      <m:t>∨</m:t>
                    </m:r>
                    <m:r>
                      <m:rPr>
                        <m:sty m:val="p"/>
                      </m:rPr>
                      <a:rPr lang="en-US" sz="2800" b="0" i="0" smtClean="0">
                        <a:latin typeface="Cambria Math" panose="02040503050406030204" pitchFamily="18" charset="0"/>
                      </a:rPr>
                      <m:t>B</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C</m:t>
                    </m:r>
                  </m:oMath>
                </a14:m>
                <a:endParaRPr lang="en-US" sz="2800" dirty="0"/>
              </a:p>
              <a:p>
                <a:pPr marL="285750" indent="-285750">
                  <a:buFont typeface="Arial" panose="020B0604020202020204" pitchFamily="34" charset="0"/>
                  <a:buChar char="•"/>
                </a:pPr>
                <a:r>
                  <a:rPr lang="en-US" sz="2800" dirty="0"/>
                  <a:t>A sentence is </a:t>
                </a:r>
                <a:r>
                  <a:rPr lang="en-US" sz="2800" b="1" dirty="0"/>
                  <a:t>unsatisfiable</a:t>
                </a:r>
                <a:r>
                  <a:rPr lang="en-US" sz="2800" dirty="0"/>
                  <a:t> if it is true in </a:t>
                </a:r>
                <a:r>
                  <a:rPr lang="en-US" sz="2800" b="1" dirty="0"/>
                  <a:t>no </a:t>
                </a:r>
                <a:r>
                  <a:rPr lang="en-US" sz="2800" dirty="0"/>
                  <a:t>models.</a:t>
                </a:r>
              </a:p>
              <a:p>
                <a:pPr marL="742950" lvl="1" indent="-285750">
                  <a:buFont typeface="Arial" panose="020B0604020202020204" pitchFamily="34" charset="0"/>
                  <a:buChar char="•"/>
                </a:pPr>
                <a:r>
                  <a:rPr lang="en-US" sz="2800" dirty="0"/>
                  <a:t>Ex. </a:t>
                </a:r>
                <a14:m>
                  <m:oMath xmlns:m="http://schemas.openxmlformats.org/officeDocument/2006/math">
                    <m:r>
                      <a:rPr lang="en-US" sz="2800" b="0" i="1" smtClean="0">
                        <a:latin typeface="Cambria Math" panose="02040503050406030204" pitchFamily="18" charset="0"/>
                      </a:rPr>
                      <m:t>𝐴</m:t>
                    </m:r>
                    <m:r>
                      <a:rPr lang="x-IV_mathan" sz="280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m:t>
                    </m:r>
                  </m:oMath>
                </a14:m>
                <a:endParaRPr lang="en-US" sz="2800" dirty="0"/>
              </a:p>
              <a:p>
                <a:pPr marL="285750" indent="-285750">
                  <a:buFont typeface="Arial" panose="020B0604020202020204" pitchFamily="34" charset="0"/>
                  <a:buChar char="•"/>
                </a:pPr>
                <a:r>
                  <a:rPr lang="en-US" sz="2800" dirty="0"/>
                  <a:t>Satisfiability is connected to inference via the following:</a:t>
                </a:r>
              </a:p>
              <a:p>
                <a:pPr marL="742950" lvl="1" indent="-285750">
                  <a:buFont typeface="Arial" panose="020B0604020202020204" pitchFamily="34" charset="0"/>
                  <a:buChar char="•"/>
                </a:pPr>
                <a14:m>
                  <m:oMath xmlns:m="http://schemas.openxmlformats.org/officeDocument/2006/math">
                    <m:r>
                      <a:rPr lang="en-US" sz="2800" i="1" smtClean="0">
                        <a:solidFill>
                          <a:prstClr val="black"/>
                        </a:solidFill>
                        <a:latin typeface="Cambria Math" panose="02040503050406030204" pitchFamily="18" charset="0"/>
                        <a:ea typeface="Cambria Math" panose="02040503050406030204" pitchFamily="18" charset="0"/>
                      </a:rPr>
                      <m:t>𝛼</m:t>
                    </m:r>
                    <m:r>
                      <a:rPr lang="en-US" sz="2800" i="1" smtClean="0">
                        <a:solidFill>
                          <a:prstClr val="black"/>
                        </a:solidFill>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𝛽</m:t>
                    </m:r>
                  </m:oMath>
                </a14:m>
                <a:r>
                  <a:rPr lang="en-US" sz="2800" dirty="0"/>
                  <a:t>, </a:t>
                </a:r>
                <a:r>
                  <a:rPr lang="en-US" sz="2800" b="1" dirty="0"/>
                  <a:t>iff </a:t>
                </a:r>
                <a14:m>
                  <m:oMath xmlns:m="http://schemas.openxmlformats.org/officeDocument/2006/math">
                    <m:r>
                      <a:rPr lang="en-US" sz="2800" b="0" i="1" smtClean="0">
                        <a:latin typeface="Cambria Math" panose="02040503050406030204" pitchFamily="18" charset="0"/>
                      </a:rPr>
                      <m:t>(</m:t>
                    </m:r>
                    <m:r>
                      <a:rPr lang="en-US" sz="2800" i="1">
                        <a:solidFill>
                          <a:prstClr val="black"/>
                        </a:solidFill>
                        <a:latin typeface="Cambria Math" panose="02040503050406030204" pitchFamily="18" charset="0"/>
                        <a:ea typeface="Cambria Math" panose="02040503050406030204" pitchFamily="18" charset="0"/>
                      </a:rPr>
                      <m:t>𝛼</m:t>
                    </m:r>
                    <m:r>
                      <a:rPr lang="x-IV_mathan" sz="280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oMath>
                </a14:m>
                <a:r>
                  <a:rPr lang="en-US" sz="2800" dirty="0"/>
                  <a:t> is unsatisfiable</a:t>
                </a:r>
              </a:p>
              <a:p>
                <a:pPr marL="285750" indent="-285750">
                  <a:buFont typeface="Arial" panose="020B0604020202020204" pitchFamily="34" charset="0"/>
                  <a:buChar char="•"/>
                </a:pPr>
                <a:r>
                  <a:rPr lang="en-US" sz="2800" dirty="0"/>
                  <a:t>This is </a:t>
                </a:r>
                <a:r>
                  <a:rPr lang="en-US" sz="2800" i="1" dirty="0"/>
                  <a:t>reductio ad absurdum</a:t>
                </a:r>
                <a:r>
                  <a:rPr lang="en-US" sz="2800" dirty="0"/>
                  <a:t>, also called proof by </a:t>
                </a:r>
                <a:r>
                  <a:rPr lang="en-US" sz="2800" b="1" dirty="0"/>
                  <a:t>refutation </a:t>
                </a:r>
                <a:r>
                  <a:rPr lang="en-US" sz="2800" dirty="0"/>
                  <a:t>or proof by </a:t>
                </a:r>
                <a:r>
                  <a:rPr lang="en-US" sz="2800" b="1" dirty="0"/>
                  <a:t>contradiction</a:t>
                </a:r>
                <a:r>
                  <a:rPr lang="en-US" sz="2800" dirty="0"/>
                  <a:t>.</a:t>
                </a:r>
              </a:p>
            </p:txBody>
          </p:sp>
        </mc:Choice>
        <mc:Fallback>
          <p:sp>
            <p:nvSpPr>
              <p:cNvPr id="4" name="Content Placeholder 3">
                <a:extLst>
                  <a:ext uri="{FF2B5EF4-FFF2-40B4-BE49-F238E27FC236}">
                    <a16:creationId xmlns:a16="http://schemas.microsoft.com/office/drawing/2014/main" id="{82E7FD3A-19C6-D6DE-65EF-6D8E46FF64AC}"/>
                  </a:ext>
                </a:extLst>
              </p:cNvPr>
              <p:cNvSpPr>
                <a:spLocks noGrp="1" noRot="1" noChangeAspect="1" noMove="1" noResize="1" noEditPoints="1" noAdjustHandles="1" noChangeArrowheads="1" noChangeShapeType="1" noTextEdit="1"/>
              </p:cNvSpPr>
              <p:nvPr>
                <p:ph sz="half" idx="2"/>
              </p:nvPr>
            </p:nvSpPr>
            <p:spPr>
              <a:xfrm>
                <a:off x="1519766" y="1444278"/>
                <a:ext cx="9152467" cy="4654452"/>
              </a:xfrm>
              <a:blipFill>
                <a:blip r:embed="rId3"/>
                <a:stretch>
                  <a:fillRect l="-1198" t="-1442" b="-917"/>
                </a:stretch>
              </a:blipFill>
            </p:spPr>
            <p:txBody>
              <a:bodyPr/>
              <a:lstStyle/>
              <a:p>
                <a:r>
                  <a:rPr lang="en-US">
                    <a:noFill/>
                  </a:rPr>
                  <a:t> </a:t>
                </a:r>
              </a:p>
            </p:txBody>
          </p:sp>
        </mc:Fallback>
      </mc:AlternateContent>
    </p:spTree>
    <p:extLst>
      <p:ext uri="{BB962C8B-B14F-4D97-AF65-F5344CB8AC3E}">
        <p14:creationId xmlns:p14="http://schemas.microsoft.com/office/powerpoint/2010/main" val="4285150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69D60-2098-7E97-719D-220CA27EF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571D5-FA58-6AE1-061B-58FD80AF9E75}"/>
              </a:ext>
            </a:extLst>
          </p:cNvPr>
          <p:cNvSpPr>
            <a:spLocks noGrp="1"/>
          </p:cNvSpPr>
          <p:nvPr>
            <p:ph type="title"/>
          </p:nvPr>
        </p:nvSpPr>
        <p:spPr>
          <a:xfrm>
            <a:off x="1885156" y="362746"/>
            <a:ext cx="8421688" cy="823912"/>
          </a:xfrm>
        </p:spPr>
        <p:txBody>
          <a:bodyPr>
            <a:normAutofit/>
          </a:bodyPr>
          <a:lstStyle/>
          <a:p>
            <a:r>
              <a:rPr lang="en-US" dirty="0"/>
              <a:t>Knowledge-Based Agents</a:t>
            </a:r>
          </a:p>
        </p:txBody>
      </p:sp>
      <p:sp>
        <p:nvSpPr>
          <p:cNvPr id="10" name="Footer Placeholder 9">
            <a:extLst>
              <a:ext uri="{FF2B5EF4-FFF2-40B4-BE49-F238E27FC236}">
                <a16:creationId xmlns:a16="http://schemas.microsoft.com/office/drawing/2014/main" id="{C38EF3B9-C34E-676C-36E0-BEB4AEE61A5C}"/>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9771BABD-DB2D-67AD-6492-C00DC986115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4" name="Content Placeholder 3">
            <a:extLst>
              <a:ext uri="{FF2B5EF4-FFF2-40B4-BE49-F238E27FC236}">
                <a16:creationId xmlns:a16="http://schemas.microsoft.com/office/drawing/2014/main" id="{7678E7D4-AF7E-C733-B4CE-B0B01018C7CB}"/>
              </a:ext>
            </a:extLst>
          </p:cNvPr>
          <p:cNvSpPr>
            <a:spLocks noGrp="1"/>
          </p:cNvSpPr>
          <p:nvPr>
            <p:ph sz="half" idx="2"/>
          </p:nvPr>
        </p:nvSpPr>
        <p:spPr>
          <a:xfrm>
            <a:off x="1885156" y="1707614"/>
            <a:ext cx="8421688" cy="4124859"/>
          </a:xfrm>
        </p:spPr>
        <p:txBody>
          <a:bodyPr>
            <a:normAutofit/>
          </a:bodyPr>
          <a:lstStyle/>
          <a:p>
            <a:pPr marL="285750" indent="-285750">
              <a:buFont typeface="Arial" panose="020B0604020202020204" pitchFamily="34" charset="0"/>
              <a:buChar char="•"/>
            </a:pPr>
            <a:r>
              <a:rPr lang="en-US" sz="2800" dirty="0"/>
              <a:t>“</a:t>
            </a:r>
            <a:r>
              <a:rPr lang="en-US" sz="2800" b="1" dirty="0"/>
              <a:t>Knowledge-based agents (KB agents) </a:t>
            </a:r>
            <a:r>
              <a:rPr lang="en-US" sz="2800" dirty="0"/>
              <a:t>use a process of </a:t>
            </a:r>
            <a:r>
              <a:rPr lang="en-US" sz="2800" b="1" dirty="0"/>
              <a:t>reasoning </a:t>
            </a:r>
            <a:r>
              <a:rPr lang="en-US" sz="2800" dirty="0"/>
              <a:t>over an internal </a:t>
            </a:r>
            <a:r>
              <a:rPr lang="en-US" sz="2800" b="1" dirty="0"/>
              <a:t>representation</a:t>
            </a:r>
            <a:r>
              <a:rPr lang="en-US" sz="2800" dirty="0"/>
              <a:t> of knowledge to decide what actions to take.”</a:t>
            </a:r>
          </a:p>
          <a:p>
            <a:pPr marL="285750" indent="-285750">
              <a:buFont typeface="Arial" panose="020B0604020202020204" pitchFamily="34" charset="0"/>
              <a:buChar char="•"/>
            </a:pPr>
            <a:r>
              <a:rPr lang="en-US" sz="2800" dirty="0"/>
              <a:t>But what real thing can we use to demonstrate this oh so complex idea?</a:t>
            </a:r>
          </a:p>
        </p:txBody>
      </p:sp>
    </p:spTree>
    <p:extLst>
      <p:ext uri="{BB962C8B-B14F-4D97-AF65-F5344CB8AC3E}">
        <p14:creationId xmlns:p14="http://schemas.microsoft.com/office/powerpoint/2010/main" val="2908316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6EE0D-457D-4FC5-B7EE-2236EADF36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41E0A2-BA8F-1145-3010-58F024FF0967}"/>
              </a:ext>
            </a:extLst>
          </p:cNvPr>
          <p:cNvSpPr>
            <a:spLocks noGrp="1"/>
          </p:cNvSpPr>
          <p:nvPr>
            <p:ph type="title"/>
          </p:nvPr>
        </p:nvSpPr>
        <p:spPr>
          <a:xfrm>
            <a:off x="838200" y="260467"/>
            <a:ext cx="10515600" cy="939568"/>
          </a:xfrm>
        </p:spPr>
        <p:txBody>
          <a:bodyPr/>
          <a:lstStyle/>
          <a:p>
            <a:r>
              <a:rPr lang="en-US" dirty="0"/>
              <a:t>But Wait, There’s More</a:t>
            </a:r>
          </a:p>
        </p:txBody>
      </p:sp>
      <p:sp>
        <p:nvSpPr>
          <p:cNvPr id="7" name="Footer Placeholder 6">
            <a:extLst>
              <a:ext uri="{FF2B5EF4-FFF2-40B4-BE49-F238E27FC236}">
                <a16:creationId xmlns:a16="http://schemas.microsoft.com/office/drawing/2014/main" id="{3F5DE371-D406-52F4-1AB8-1D803DF5418C}"/>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03ED7774-77D0-59E3-FEB1-0E66405C11F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4" name="Content Placeholder 3">
            <a:extLst>
              <a:ext uri="{FF2B5EF4-FFF2-40B4-BE49-F238E27FC236}">
                <a16:creationId xmlns:a16="http://schemas.microsoft.com/office/drawing/2014/main" id="{871C20B9-ADBB-0707-0F56-ACC679686510}"/>
              </a:ext>
            </a:extLst>
          </p:cNvPr>
          <p:cNvSpPr txBox="1">
            <a:spLocks/>
          </p:cNvSpPr>
          <p:nvPr/>
        </p:nvSpPr>
        <p:spPr>
          <a:xfrm>
            <a:off x="1885156" y="1715763"/>
            <a:ext cx="8421688" cy="41248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3200" dirty="0"/>
          </a:p>
        </p:txBody>
      </p:sp>
      <p:grpSp>
        <p:nvGrpSpPr>
          <p:cNvPr id="11" name="Group 10">
            <a:extLst>
              <a:ext uri="{FF2B5EF4-FFF2-40B4-BE49-F238E27FC236}">
                <a16:creationId xmlns:a16="http://schemas.microsoft.com/office/drawing/2014/main" id="{30BFE6F5-40F3-F606-7A5F-E67A3B9204E6}"/>
              </a:ext>
            </a:extLst>
          </p:cNvPr>
          <p:cNvGrpSpPr/>
          <p:nvPr/>
        </p:nvGrpSpPr>
        <p:grpSpPr>
          <a:xfrm>
            <a:off x="1885156" y="1715763"/>
            <a:ext cx="8421688" cy="3052793"/>
            <a:chOff x="1885156" y="1709851"/>
            <a:chExt cx="8421688" cy="3052793"/>
          </a:xfrm>
        </p:grpSpPr>
        <p:sp>
          <p:nvSpPr>
            <p:cNvPr id="2" name="Content Placeholder 3">
              <a:extLst>
                <a:ext uri="{FF2B5EF4-FFF2-40B4-BE49-F238E27FC236}">
                  <a16:creationId xmlns:a16="http://schemas.microsoft.com/office/drawing/2014/main" id="{9C40F476-E8E4-D9CD-7E2F-4E4DBF41C1EF}"/>
                </a:ext>
              </a:extLst>
            </p:cNvPr>
            <p:cNvSpPr txBox="1">
              <a:spLocks/>
            </p:cNvSpPr>
            <p:nvPr/>
          </p:nvSpPr>
          <p:spPr>
            <a:xfrm>
              <a:off x="1885156" y="1709851"/>
              <a:ext cx="8421688" cy="27296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t>Now that we’re done with </a:t>
              </a:r>
              <a:r>
                <a:rPr lang="en-US" b="1" dirty="0"/>
                <a:t>entailment concepts</a:t>
              </a:r>
              <a:r>
                <a:rPr lang="en-US" dirty="0"/>
                <a:t>, we must take a brief detour into </a:t>
              </a:r>
              <a:r>
                <a:rPr lang="en-US" b="1" dirty="0"/>
                <a:t>inference rules.</a:t>
              </a:r>
            </a:p>
            <a:p>
              <a:pPr marL="285750" indent="-285750"/>
              <a:r>
                <a:rPr lang="en-US" dirty="0"/>
                <a:t>One applies inference rules to derive a </a:t>
              </a:r>
              <a:r>
                <a:rPr lang="en-US" b="1" dirty="0"/>
                <a:t>proof</a:t>
              </a:r>
              <a:r>
                <a:rPr lang="en-US" dirty="0"/>
                <a:t>- a chain of conclusions that leads to the desired goal.</a:t>
              </a:r>
            </a:p>
            <a:p>
              <a:pPr marL="285750" indent="-285750"/>
              <a:r>
                <a:rPr lang="en-US" dirty="0"/>
                <a:t>These rules are expressed in the following notation:</a:t>
              </a:r>
            </a:p>
            <a:p>
              <a:pPr marL="285750" indent="-285750"/>
              <a:endParaRPr lang="en-US" dirty="0"/>
            </a:p>
          </p:txBody>
        </p:sp>
        <p:grpSp>
          <p:nvGrpSpPr>
            <p:cNvPr id="10" name="Group 9">
              <a:extLst>
                <a:ext uri="{FF2B5EF4-FFF2-40B4-BE49-F238E27FC236}">
                  <a16:creationId xmlns:a16="http://schemas.microsoft.com/office/drawing/2014/main" id="{850F5EEB-B666-D59C-62B6-ED12F4543C6E}"/>
                </a:ext>
              </a:extLst>
            </p:cNvPr>
            <p:cNvGrpSpPr/>
            <p:nvPr/>
          </p:nvGrpSpPr>
          <p:grpSpPr>
            <a:xfrm>
              <a:off x="1885156" y="4116313"/>
              <a:ext cx="8421688" cy="646331"/>
              <a:chOff x="1885156" y="4877038"/>
              <a:chExt cx="8421688" cy="646331"/>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13026A8-E047-C527-169A-E7A5FF144F6A}"/>
                      </a:ext>
                    </a:extLst>
                  </p:cNvPr>
                  <p:cNvSpPr txBox="1"/>
                  <p:nvPr/>
                </p:nvSpPr>
                <p:spPr>
                  <a:xfrm>
                    <a:off x="1885156" y="4877038"/>
                    <a:ext cx="3180522" cy="6109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nor/>
                                </m:rPr>
                                <a:rPr lang="en-US" b="0" i="0" smtClean="0">
                                  <a:latin typeface="Cambria Math" panose="02040503050406030204" pitchFamily="18" charset="0"/>
                                </a:rPr>
                                <m:t>sentenceOne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sentenceTwo</m:t>
                              </m:r>
                            </m:num>
                            <m:den>
                              <m:r>
                                <m:rPr>
                                  <m:nor/>
                                </m:rPr>
                                <a:rPr lang="en-US" b="0" i="0" smtClean="0">
                                  <a:latin typeface="Cambria Math" panose="02040503050406030204" pitchFamily="18" charset="0"/>
                                </a:rPr>
                                <m:t>sentenceThree</m:t>
                              </m:r>
                            </m:den>
                          </m:f>
                        </m:oMath>
                      </m:oMathPara>
                    </a14:m>
                    <a:endParaRPr lang="en-US" dirty="0"/>
                  </a:p>
                </p:txBody>
              </p:sp>
            </mc:Choice>
            <mc:Fallback>
              <p:sp>
                <p:nvSpPr>
                  <p:cNvPr id="5" name="TextBox 4">
                    <a:extLst>
                      <a:ext uri="{FF2B5EF4-FFF2-40B4-BE49-F238E27FC236}">
                        <a16:creationId xmlns:a16="http://schemas.microsoft.com/office/drawing/2014/main" id="{213026A8-E047-C527-169A-E7A5FF144F6A}"/>
                      </a:ext>
                    </a:extLst>
                  </p:cNvPr>
                  <p:cNvSpPr txBox="1">
                    <a:spLocks noRot="1" noChangeAspect="1" noMove="1" noResize="1" noEditPoints="1" noAdjustHandles="1" noChangeArrowheads="1" noChangeShapeType="1" noTextEdit="1"/>
                  </p:cNvSpPr>
                  <p:nvPr/>
                </p:nvSpPr>
                <p:spPr>
                  <a:xfrm>
                    <a:off x="1885156" y="4877038"/>
                    <a:ext cx="3180522" cy="610936"/>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8ADBF1D-E0F0-91FB-1352-819FC268E107}"/>
                  </a:ext>
                </a:extLst>
              </p:cNvPr>
              <p:cNvSpPr txBox="1"/>
              <p:nvPr/>
            </p:nvSpPr>
            <p:spPr>
              <a:xfrm>
                <a:off x="5532783" y="4877038"/>
                <a:ext cx="4774061" cy="646331"/>
              </a:xfrm>
              <a:prstGeom prst="rect">
                <a:avLst/>
              </a:prstGeom>
              <a:noFill/>
            </p:spPr>
            <p:txBody>
              <a:bodyPr wrap="square" rtlCol="0">
                <a:spAutoFit/>
              </a:bodyPr>
              <a:lstStyle/>
              <a:p>
                <a:r>
                  <a:rPr lang="en-US" dirty="0"/>
                  <a:t>If </a:t>
                </a:r>
                <a:r>
                  <a:rPr lang="en-US" dirty="0" err="1">
                    <a:latin typeface="Cascadia Code" panose="020B0609020000020004" pitchFamily="49" charset="0"/>
                    <a:cs typeface="Cascadia Code" panose="020B0609020000020004" pitchFamily="49" charset="0"/>
                  </a:rPr>
                  <a:t>sentenceOne</a:t>
                </a:r>
                <a:r>
                  <a:rPr lang="en-US" dirty="0"/>
                  <a:t> and </a:t>
                </a:r>
                <a:r>
                  <a:rPr lang="en-US" dirty="0" err="1">
                    <a:latin typeface="Cascadia Code" panose="020B0609020000020004" pitchFamily="49" charset="0"/>
                    <a:cs typeface="Cascadia Code" panose="020B0609020000020004" pitchFamily="49" charset="0"/>
                  </a:rPr>
                  <a:t>sentenceTwo</a:t>
                </a:r>
                <a:r>
                  <a:rPr lang="en-US" dirty="0"/>
                  <a:t> are true, then </a:t>
                </a:r>
                <a:r>
                  <a:rPr lang="en-US" dirty="0" err="1">
                    <a:latin typeface="Cascadia Code" panose="020B0609020000020004" pitchFamily="49" charset="0"/>
                    <a:cs typeface="Cascadia Code" panose="020B0609020000020004" pitchFamily="49" charset="0"/>
                  </a:rPr>
                  <a:t>sentenceThree</a:t>
                </a:r>
                <a:r>
                  <a:rPr lang="en-US" dirty="0"/>
                  <a:t> is true (inferred).</a:t>
                </a:r>
              </a:p>
            </p:txBody>
          </p:sp>
        </p:grpSp>
      </p:grpSp>
    </p:spTree>
    <p:extLst>
      <p:ext uri="{BB962C8B-B14F-4D97-AF65-F5344CB8AC3E}">
        <p14:creationId xmlns:p14="http://schemas.microsoft.com/office/powerpoint/2010/main" val="2892942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60492-7E4E-DA97-AA8B-8DAEE823C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0E1F2-4DA1-7C6E-C746-2C24AF361B6E}"/>
              </a:ext>
            </a:extLst>
          </p:cNvPr>
          <p:cNvSpPr>
            <a:spLocks noGrp="1"/>
          </p:cNvSpPr>
          <p:nvPr>
            <p:ph type="title"/>
          </p:nvPr>
        </p:nvSpPr>
        <p:spPr>
          <a:xfrm>
            <a:off x="1289824" y="354638"/>
            <a:ext cx="9612350" cy="847413"/>
          </a:xfrm>
        </p:spPr>
        <p:txBody>
          <a:bodyPr>
            <a:normAutofit/>
          </a:bodyPr>
          <a:lstStyle/>
          <a:p>
            <a:r>
              <a:rPr lang="en-US" dirty="0"/>
              <a:t>Well-Known Inference Rules</a:t>
            </a:r>
          </a:p>
        </p:txBody>
      </p:sp>
      <p:sp>
        <p:nvSpPr>
          <p:cNvPr id="24" name="Footer Placeholder 23">
            <a:extLst>
              <a:ext uri="{FF2B5EF4-FFF2-40B4-BE49-F238E27FC236}">
                <a16:creationId xmlns:a16="http://schemas.microsoft.com/office/drawing/2014/main" id="{4BA99735-3F22-6E02-43DD-7A67803A2D01}"/>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9FCAAE55-B407-18C8-0AAB-014E64A60857}"/>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grpSp>
        <p:nvGrpSpPr>
          <p:cNvPr id="7" name="Group 6">
            <a:extLst>
              <a:ext uri="{FF2B5EF4-FFF2-40B4-BE49-F238E27FC236}">
                <a16:creationId xmlns:a16="http://schemas.microsoft.com/office/drawing/2014/main" id="{37A8DE9A-4428-0669-A0CB-1988287821DA}"/>
              </a:ext>
            </a:extLst>
          </p:cNvPr>
          <p:cNvGrpSpPr/>
          <p:nvPr/>
        </p:nvGrpSpPr>
        <p:grpSpPr>
          <a:xfrm>
            <a:off x="1635511" y="2438087"/>
            <a:ext cx="8920976" cy="1981825"/>
            <a:chOff x="1289823" y="1530627"/>
            <a:chExt cx="8920976" cy="1981825"/>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ED766B3-F2AA-DAE4-C36A-54E943BCC679}"/>
                    </a:ext>
                  </a:extLst>
                </p:cNvPr>
                <p:cNvSpPr txBox="1"/>
                <p:nvPr/>
              </p:nvSpPr>
              <p:spPr>
                <a:xfrm>
                  <a:off x="1289823" y="1530627"/>
                  <a:ext cx="4114800" cy="1981825"/>
                </a:xfrm>
                <a:prstGeom prst="rect">
                  <a:avLst/>
                </a:prstGeom>
                <a:noFill/>
              </p:spPr>
              <p:txBody>
                <a:bodyPr wrap="square" rtlCol="0">
                  <a:spAutoFit/>
                </a:bodyPr>
                <a:lstStyle/>
                <a:p>
                  <a:pPr algn="ctr"/>
                  <a:r>
                    <a:rPr lang="en-US" sz="4000" b="1" dirty="0"/>
                    <a:t>Modus Ponens</a:t>
                  </a:r>
                </a:p>
                <a:p>
                  <a:pPr algn="ct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m:rPr>
                                <m:sty m:val="p"/>
                              </m:rPr>
                              <a:rPr lang="el-GR" sz="4000" i="1" smtClean="0">
                                <a:latin typeface="Cambria Math" panose="02040503050406030204" pitchFamily="18" charset="0"/>
                              </a:rPr>
                              <m:t>α</m:t>
                            </m:r>
                            <m:r>
                              <a:rPr lang="x-IV_mathan" sz="4000">
                                <a:latin typeface="Cambria Math" panose="02040503050406030204" pitchFamily="18" charset="0"/>
                              </a:rPr>
                              <m:t>⇒</m:t>
                            </m:r>
                            <m:r>
                              <m:rPr>
                                <m:sty m:val="p"/>
                              </m:rPr>
                              <a:rPr lang="en-US" sz="4000" i="1" smtClean="0">
                                <a:latin typeface="Cambria Math" panose="02040503050406030204" pitchFamily="18" charset="0"/>
                                <a:ea typeface="Cambria Math" panose="02040503050406030204" pitchFamily="18" charset="0"/>
                              </a:rPr>
                              <m:t>β</m:t>
                            </m:r>
                            <m:r>
                              <m:rPr>
                                <m:nor/>
                              </m:rPr>
                              <a:rPr lang="en-US" sz="4000" b="0" i="0"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 </m:t>
                            </m:r>
                            <m:r>
                              <m:rPr>
                                <m:sty m:val="p"/>
                              </m:rPr>
                              <a:rPr lang="el-GR" sz="4000" b="0" i="1" smtClean="0">
                                <a:latin typeface="Cambria Math" panose="02040503050406030204" pitchFamily="18" charset="0"/>
                                <a:ea typeface="Cambria Math" panose="02040503050406030204" pitchFamily="18" charset="0"/>
                              </a:rPr>
                              <m:t>α</m:t>
                            </m:r>
                            <m:r>
                              <m:rPr>
                                <m:nor/>
                              </m:rPr>
                              <a:rPr lang="en-US" sz="4000" dirty="0"/>
                              <m:t> </m:t>
                            </m:r>
                          </m:num>
                          <m:den>
                            <m:r>
                              <a:rPr lang="en-US" sz="4000" i="1" smtClean="0">
                                <a:latin typeface="Cambria Math" panose="02040503050406030204" pitchFamily="18" charset="0"/>
                                <a:ea typeface="Cambria Math" panose="02040503050406030204" pitchFamily="18" charset="0"/>
                              </a:rPr>
                              <m:t>𝛽</m:t>
                            </m:r>
                          </m:den>
                        </m:f>
                      </m:oMath>
                    </m:oMathPara>
                  </a14:m>
                  <a:endParaRPr lang="en-US" sz="4000" dirty="0"/>
                </a:p>
              </p:txBody>
            </p:sp>
          </mc:Choice>
          <mc:Fallback>
            <p:sp>
              <p:nvSpPr>
                <p:cNvPr id="5" name="TextBox 4">
                  <a:extLst>
                    <a:ext uri="{FF2B5EF4-FFF2-40B4-BE49-F238E27FC236}">
                      <a16:creationId xmlns:a16="http://schemas.microsoft.com/office/drawing/2014/main" id="{8ED766B3-F2AA-DAE4-C36A-54E943BCC679}"/>
                    </a:ext>
                  </a:extLst>
                </p:cNvPr>
                <p:cNvSpPr txBox="1">
                  <a:spLocks noRot="1" noChangeAspect="1" noMove="1" noResize="1" noEditPoints="1" noAdjustHandles="1" noChangeArrowheads="1" noChangeShapeType="1" noTextEdit="1"/>
                </p:cNvSpPr>
                <p:nvPr/>
              </p:nvSpPr>
              <p:spPr>
                <a:xfrm>
                  <a:off x="1289823" y="1530627"/>
                  <a:ext cx="4114800" cy="1981825"/>
                </a:xfrm>
                <a:prstGeom prst="rect">
                  <a:avLst/>
                </a:prstGeom>
                <a:blipFill>
                  <a:blip r:embed="rId3"/>
                  <a:stretch>
                    <a:fillRect t="-5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85BD652-718D-A768-2FF7-5D3B63BA5ACD}"/>
                    </a:ext>
                  </a:extLst>
                </p:cNvPr>
                <p:cNvSpPr txBox="1"/>
                <p:nvPr/>
              </p:nvSpPr>
              <p:spPr>
                <a:xfrm>
                  <a:off x="6095999" y="1582500"/>
                  <a:ext cx="4114800" cy="1878078"/>
                </a:xfrm>
                <a:prstGeom prst="rect">
                  <a:avLst/>
                </a:prstGeom>
                <a:noFill/>
              </p:spPr>
              <p:txBody>
                <a:bodyPr wrap="square" rtlCol="0">
                  <a:spAutoFit/>
                </a:bodyPr>
                <a:lstStyle/>
                <a:p>
                  <a:pPr algn="ctr"/>
                  <a:r>
                    <a:rPr lang="en-US" sz="4000" b="1" dirty="0"/>
                    <a:t>And-Elimination</a:t>
                  </a:r>
                </a:p>
                <a:p>
                  <a:pPr algn="ct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m:rPr>
                                <m:sty m:val="p"/>
                              </m:rPr>
                              <a:rPr lang="el-GR" sz="4000" i="1">
                                <a:latin typeface="Cambria Math" panose="02040503050406030204" pitchFamily="18" charset="0"/>
                              </a:rPr>
                              <m:t>α</m:t>
                            </m:r>
                            <m:r>
                              <a:rPr lang="x-IV_mathan" sz="4000">
                                <a:latin typeface="Cambria Math" panose="02040503050406030204" pitchFamily="18" charset="0"/>
                              </a:rPr>
                              <m:t>∧</m:t>
                            </m:r>
                            <m:r>
                              <m:rPr>
                                <m:sty m:val="p"/>
                              </m:rPr>
                              <a:rPr lang="en-US" sz="4000" i="1">
                                <a:latin typeface="Cambria Math" panose="02040503050406030204" pitchFamily="18" charset="0"/>
                                <a:ea typeface="Cambria Math" panose="02040503050406030204" pitchFamily="18" charset="0"/>
                              </a:rPr>
                              <m:t>β</m:t>
                            </m:r>
                          </m:num>
                          <m:den>
                            <m:r>
                              <m:rPr>
                                <m:sty m:val="p"/>
                              </m:rPr>
                              <a:rPr lang="el-GR" sz="4000" i="1">
                                <a:latin typeface="Cambria Math" panose="02040503050406030204" pitchFamily="18" charset="0"/>
                              </a:rPr>
                              <m:t>α</m:t>
                            </m:r>
                          </m:den>
                        </m:f>
                      </m:oMath>
                    </m:oMathPara>
                  </a14:m>
                  <a:endParaRPr lang="en-US" sz="4000" dirty="0"/>
                </a:p>
              </p:txBody>
            </p:sp>
          </mc:Choice>
          <mc:Fallback>
            <p:sp>
              <p:nvSpPr>
                <p:cNvPr id="6" name="TextBox 5">
                  <a:extLst>
                    <a:ext uri="{FF2B5EF4-FFF2-40B4-BE49-F238E27FC236}">
                      <a16:creationId xmlns:a16="http://schemas.microsoft.com/office/drawing/2014/main" id="{F85BD652-718D-A768-2FF7-5D3B63BA5ACD}"/>
                    </a:ext>
                  </a:extLst>
                </p:cNvPr>
                <p:cNvSpPr txBox="1">
                  <a:spLocks noRot="1" noChangeAspect="1" noMove="1" noResize="1" noEditPoints="1" noAdjustHandles="1" noChangeArrowheads="1" noChangeShapeType="1" noTextEdit="1"/>
                </p:cNvSpPr>
                <p:nvPr/>
              </p:nvSpPr>
              <p:spPr>
                <a:xfrm>
                  <a:off x="6095999" y="1582500"/>
                  <a:ext cx="4114800" cy="1878078"/>
                </a:xfrm>
                <a:prstGeom prst="rect">
                  <a:avLst/>
                </a:prstGeom>
                <a:blipFill>
                  <a:blip r:embed="rId4"/>
                  <a:stretch>
                    <a:fillRect l="-1333" t="-5825" r="-1185"/>
                  </a:stretch>
                </a:blipFill>
              </p:spPr>
              <p:txBody>
                <a:bodyPr/>
                <a:lstStyle/>
                <a:p>
                  <a:r>
                    <a:rPr lang="en-US">
                      <a:noFill/>
                    </a:rPr>
                    <a:t> </a:t>
                  </a:r>
                </a:p>
              </p:txBody>
            </p:sp>
          </mc:Fallback>
        </mc:AlternateContent>
      </p:grpSp>
    </p:spTree>
    <p:extLst>
      <p:ext uri="{BB962C8B-B14F-4D97-AF65-F5344CB8AC3E}">
        <p14:creationId xmlns:p14="http://schemas.microsoft.com/office/powerpoint/2010/main" val="5774520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F3399-E0D9-8340-B53D-A6C37624B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8DC23-3EA5-1924-26DB-3DCF1FF17F0E}"/>
              </a:ext>
            </a:extLst>
          </p:cNvPr>
          <p:cNvSpPr>
            <a:spLocks noGrp="1"/>
          </p:cNvSpPr>
          <p:nvPr>
            <p:ph type="title"/>
          </p:nvPr>
        </p:nvSpPr>
        <p:spPr>
          <a:xfrm>
            <a:off x="1718733" y="365126"/>
            <a:ext cx="8754533" cy="871008"/>
          </a:xfrm>
        </p:spPr>
        <p:txBody>
          <a:bodyPr/>
          <a:lstStyle/>
          <a:p>
            <a:r>
              <a:rPr lang="en-US" dirty="0"/>
              <a:t>Additional Proofs Practice</a:t>
            </a:r>
          </a:p>
        </p:txBody>
      </p:sp>
      <p:sp>
        <p:nvSpPr>
          <p:cNvPr id="4" name="Footer Placeholder 3">
            <a:extLst>
              <a:ext uri="{FF2B5EF4-FFF2-40B4-BE49-F238E27FC236}">
                <a16:creationId xmlns:a16="http://schemas.microsoft.com/office/drawing/2014/main" id="{809DB2A9-3FE5-F943-8C75-56779E65FA66}"/>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4483FF77-812F-D2DD-C408-14257FDE45B6}"/>
              </a:ext>
            </a:extLst>
          </p:cNvPr>
          <p:cNvSpPr>
            <a:spLocks noGrp="1"/>
          </p:cNvSpPr>
          <p:nvPr>
            <p:ph type="sldNum" sz="quarter" idx="12"/>
          </p:nvPr>
        </p:nvSpPr>
        <p:spPr/>
        <p:txBody>
          <a:bodyPr/>
          <a:lstStyle/>
          <a:p>
            <a:fld id="{A49DFD55-3C28-40EF-9E31-A92D2E4017FF}" type="slidenum">
              <a:rPr lang="en-US" smtClean="0"/>
              <a:pPr/>
              <a:t>62</a:t>
            </a:fld>
            <a:endParaRPr lang="en-US" dirty="0"/>
          </a:p>
        </p:txBody>
      </p:sp>
      <p:pic>
        <p:nvPicPr>
          <p:cNvPr id="7" name="Picture 6" descr="A page of a paper&#10;&#10;Description automatically generated">
            <a:extLst>
              <a:ext uri="{FF2B5EF4-FFF2-40B4-BE49-F238E27FC236}">
                <a16:creationId xmlns:a16="http://schemas.microsoft.com/office/drawing/2014/main" id="{FC13D6F0-3884-23DE-BF50-08989CD7D60B}"/>
              </a:ext>
            </a:extLst>
          </p:cNvPr>
          <p:cNvPicPr>
            <a:picLocks noChangeAspect="1"/>
          </p:cNvPicPr>
          <p:nvPr/>
        </p:nvPicPr>
        <p:blipFill>
          <a:blip r:embed="rId3"/>
          <a:stretch>
            <a:fillRect/>
          </a:stretch>
        </p:blipFill>
        <p:spPr>
          <a:xfrm>
            <a:off x="3884237" y="1236134"/>
            <a:ext cx="4423525" cy="4979136"/>
          </a:xfrm>
          <a:prstGeom prst="rect">
            <a:avLst/>
          </a:prstGeom>
        </p:spPr>
      </p:pic>
    </p:spTree>
    <p:extLst>
      <p:ext uri="{BB962C8B-B14F-4D97-AF65-F5344CB8AC3E}">
        <p14:creationId xmlns:p14="http://schemas.microsoft.com/office/powerpoint/2010/main" val="2978905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24292-C6E2-C403-BEDA-99525FB00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161F5-7BFC-75E6-83AB-B191290981D3}"/>
              </a:ext>
            </a:extLst>
          </p:cNvPr>
          <p:cNvSpPr>
            <a:spLocks noGrp="1"/>
          </p:cNvSpPr>
          <p:nvPr>
            <p:ph type="ctrTitle"/>
          </p:nvPr>
        </p:nvSpPr>
        <p:spPr>
          <a:xfrm>
            <a:off x="6991350" y="2148840"/>
            <a:ext cx="4179570" cy="1715531"/>
          </a:xfrm>
        </p:spPr>
        <p:txBody>
          <a:bodyPr/>
          <a:lstStyle/>
          <a:p>
            <a:r>
              <a:rPr lang="en-US" dirty="0"/>
              <a:t>Advanced Inference Algorithms</a:t>
            </a:r>
          </a:p>
        </p:txBody>
      </p:sp>
      <p:sp>
        <p:nvSpPr>
          <p:cNvPr id="3" name="Subtitle 2">
            <a:extLst>
              <a:ext uri="{FF2B5EF4-FFF2-40B4-BE49-F238E27FC236}">
                <a16:creationId xmlns:a16="http://schemas.microsoft.com/office/drawing/2014/main" id="{68B0E1E7-4E22-9A45-4F7C-F30BCA565031}"/>
              </a:ext>
            </a:extLst>
          </p:cNvPr>
          <p:cNvSpPr>
            <a:spLocks noGrp="1"/>
          </p:cNvSpPr>
          <p:nvPr>
            <p:ph type="subTitle" idx="1"/>
          </p:nvPr>
        </p:nvSpPr>
        <p:spPr>
          <a:xfrm>
            <a:off x="6991350" y="3962003"/>
            <a:ext cx="4179570" cy="365125"/>
          </a:xfrm>
        </p:spPr>
        <p:txBody>
          <a:bodyPr>
            <a:normAutofit/>
          </a:bodyPr>
          <a:lstStyle/>
          <a:p>
            <a:r>
              <a:rPr lang="en-US" dirty="0"/>
              <a:t>Literally the Dark Souls of inference</a:t>
            </a:r>
          </a:p>
        </p:txBody>
      </p:sp>
    </p:spTree>
    <p:extLst>
      <p:ext uri="{BB962C8B-B14F-4D97-AF65-F5344CB8AC3E}">
        <p14:creationId xmlns:p14="http://schemas.microsoft.com/office/powerpoint/2010/main" val="1158620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0A6F3-E6F7-5065-903B-2900EB6F90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90B89F-1F38-4206-2166-3C2B5F9C98DB}"/>
              </a:ext>
            </a:extLst>
          </p:cNvPr>
          <p:cNvSpPr>
            <a:spLocks noGrp="1"/>
          </p:cNvSpPr>
          <p:nvPr>
            <p:ph type="title"/>
          </p:nvPr>
        </p:nvSpPr>
        <p:spPr>
          <a:xfrm>
            <a:off x="2488164" y="666640"/>
            <a:ext cx="8865636" cy="770971"/>
          </a:xfrm>
        </p:spPr>
        <p:txBody>
          <a:bodyPr/>
          <a:lstStyle/>
          <a:p>
            <a:r>
              <a:rPr lang="en-US" dirty="0"/>
              <a:t>Categorization of Inference Algorithms</a:t>
            </a:r>
          </a:p>
        </p:txBody>
      </p:sp>
      <p:sp>
        <p:nvSpPr>
          <p:cNvPr id="8" name="Footer Placeholder 7">
            <a:extLst>
              <a:ext uri="{FF2B5EF4-FFF2-40B4-BE49-F238E27FC236}">
                <a16:creationId xmlns:a16="http://schemas.microsoft.com/office/drawing/2014/main" id="{85178DCE-675D-7D3E-E58D-EB96B96B2BB6}"/>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9" name="Slide Number Placeholder 8">
            <a:extLst>
              <a:ext uri="{FF2B5EF4-FFF2-40B4-BE49-F238E27FC236}">
                <a16:creationId xmlns:a16="http://schemas.microsoft.com/office/drawing/2014/main" id="{7186655B-CED2-94D9-6972-A2D8BFD37C8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3" name="TextBox 2">
            <a:extLst>
              <a:ext uri="{FF2B5EF4-FFF2-40B4-BE49-F238E27FC236}">
                <a16:creationId xmlns:a16="http://schemas.microsoft.com/office/drawing/2014/main" id="{15B310EC-AEA4-0ED6-B461-449040B81094}"/>
              </a:ext>
            </a:extLst>
          </p:cNvPr>
          <p:cNvSpPr txBox="1"/>
          <p:nvPr/>
        </p:nvSpPr>
        <p:spPr>
          <a:xfrm>
            <a:off x="2488164" y="1435267"/>
            <a:ext cx="8865636"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Inference algorithms divide into (roughly) two broad categories:</a:t>
            </a:r>
          </a:p>
        </p:txBody>
      </p:sp>
      <p:sp>
        <p:nvSpPr>
          <p:cNvPr id="5" name="TextBox 4">
            <a:extLst>
              <a:ext uri="{FF2B5EF4-FFF2-40B4-BE49-F238E27FC236}">
                <a16:creationId xmlns:a16="http://schemas.microsoft.com/office/drawing/2014/main" id="{5C6C7CFB-AD8C-0B46-AA9E-40B011E5923D}"/>
              </a:ext>
            </a:extLst>
          </p:cNvPr>
          <p:cNvSpPr txBox="1"/>
          <p:nvPr/>
        </p:nvSpPr>
        <p:spPr>
          <a:xfrm>
            <a:off x="2488164" y="2400232"/>
            <a:ext cx="4853540" cy="3847207"/>
          </a:xfrm>
          <a:prstGeom prst="rect">
            <a:avLst/>
          </a:prstGeom>
          <a:noFill/>
        </p:spPr>
        <p:txBody>
          <a:bodyPr wrap="square" rtlCol="0">
            <a:spAutoFit/>
          </a:bodyPr>
          <a:lstStyle/>
          <a:p>
            <a:r>
              <a:rPr lang="en-US" sz="2800" b="1" dirty="0"/>
              <a:t>Application of Inference Rules</a:t>
            </a:r>
          </a:p>
          <a:p>
            <a:pPr marL="457200" indent="-457200">
              <a:buFont typeface="Arial" panose="020B0604020202020204" pitchFamily="34" charset="0"/>
              <a:buChar char="•"/>
            </a:pPr>
            <a:r>
              <a:rPr lang="en-US" sz="2400" dirty="0"/>
              <a:t>Sound generation of new sentences from old</a:t>
            </a:r>
          </a:p>
          <a:p>
            <a:pPr marL="457200" indent="-457200">
              <a:buFont typeface="Arial" panose="020B0604020202020204" pitchFamily="34" charset="0"/>
              <a:buChar char="•"/>
            </a:pPr>
            <a:r>
              <a:rPr lang="en-US" sz="2400" dirty="0"/>
              <a:t>Requires proofs = sequences of inference rule applications</a:t>
            </a:r>
          </a:p>
          <a:p>
            <a:pPr marL="457200" indent="-457200">
              <a:buFont typeface="Arial" panose="020B0604020202020204" pitchFamily="34" charset="0"/>
              <a:buChar char="•"/>
            </a:pPr>
            <a:r>
              <a:rPr lang="en-US" sz="2400" dirty="0"/>
              <a:t>Typically requires translation of sentences into a normal form</a:t>
            </a:r>
          </a:p>
          <a:p>
            <a:pPr marL="457200" indent="-457200">
              <a:buFont typeface="Arial" panose="020B0604020202020204" pitchFamily="34" charset="0"/>
              <a:buChar char="•"/>
            </a:pPr>
            <a:r>
              <a:rPr lang="en-US" sz="2400" b="1" dirty="0"/>
              <a:t>New algorithms: Resolution, forward and backward chaining, etc.</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050E91E-EECA-843E-3841-DAB3E95EE2EC}"/>
                  </a:ext>
                </a:extLst>
              </p:cNvPr>
              <p:cNvSpPr txBox="1"/>
              <p:nvPr/>
            </p:nvSpPr>
            <p:spPr>
              <a:xfrm>
                <a:off x="7785652" y="2400232"/>
                <a:ext cx="3568148" cy="3108543"/>
              </a:xfrm>
              <a:prstGeom prst="rect">
                <a:avLst/>
              </a:prstGeom>
              <a:noFill/>
            </p:spPr>
            <p:txBody>
              <a:bodyPr wrap="square" rtlCol="0">
                <a:spAutoFit/>
              </a:bodyPr>
              <a:lstStyle/>
              <a:p>
                <a:r>
                  <a:rPr lang="en-US" sz="2800" b="1" dirty="0"/>
                  <a:t>Model Checking</a:t>
                </a:r>
              </a:p>
              <a:p>
                <a:pPr marL="342900" indent="-342900">
                  <a:buFont typeface="Arial" panose="020B0604020202020204" pitchFamily="34" charset="0"/>
                  <a:buChar char="•"/>
                </a:pPr>
                <a:r>
                  <a:rPr lang="en-US" sz="2400" dirty="0"/>
                  <a:t>Truth table enumeration (always exponential in </a:t>
                </a:r>
                <a14:m>
                  <m:oMath xmlns:m="http://schemas.openxmlformats.org/officeDocument/2006/math">
                    <m:r>
                      <a:rPr lang="en-US" sz="2400" i="1" dirty="0" smtClean="0">
                        <a:latin typeface="Cambria Math" panose="02040503050406030204" pitchFamily="18" charset="0"/>
                      </a:rPr>
                      <m:t>𝑛</m:t>
                    </m:r>
                  </m:oMath>
                </a14:m>
                <a:r>
                  <a:rPr lang="en-US" sz="2400" dirty="0"/>
                  <a:t>)</a:t>
                </a:r>
              </a:p>
              <a:p>
                <a:pPr marL="342900" indent="-342900">
                  <a:buFont typeface="Arial" panose="020B0604020202020204" pitchFamily="34" charset="0"/>
                  <a:buChar char="•"/>
                </a:pPr>
                <a:r>
                  <a:rPr lang="en-US" sz="2400" b="1" dirty="0"/>
                  <a:t>New algorithms: Improved backtracking, such as DPLL, etc.</a:t>
                </a:r>
              </a:p>
            </p:txBody>
          </p:sp>
        </mc:Choice>
        <mc:Fallback>
          <p:sp>
            <p:nvSpPr>
              <p:cNvPr id="6" name="TextBox 5">
                <a:extLst>
                  <a:ext uri="{FF2B5EF4-FFF2-40B4-BE49-F238E27FC236}">
                    <a16:creationId xmlns:a16="http://schemas.microsoft.com/office/drawing/2014/main" id="{0050E91E-EECA-843E-3841-DAB3E95EE2EC}"/>
                  </a:ext>
                </a:extLst>
              </p:cNvPr>
              <p:cNvSpPr txBox="1">
                <a:spLocks noRot="1" noChangeAspect="1" noMove="1" noResize="1" noEditPoints="1" noAdjustHandles="1" noChangeArrowheads="1" noChangeShapeType="1" noTextEdit="1"/>
              </p:cNvSpPr>
              <p:nvPr/>
            </p:nvSpPr>
            <p:spPr>
              <a:xfrm>
                <a:off x="7785652" y="2400232"/>
                <a:ext cx="3568148" cy="3108543"/>
              </a:xfrm>
              <a:prstGeom prst="rect">
                <a:avLst/>
              </a:prstGeom>
              <a:blipFill>
                <a:blip r:embed="rId3"/>
                <a:stretch>
                  <a:fillRect l="-3413" t="-2157" r="-1024" b="-3529"/>
                </a:stretch>
              </a:blipFill>
            </p:spPr>
            <p:txBody>
              <a:bodyPr/>
              <a:lstStyle/>
              <a:p>
                <a:r>
                  <a:rPr lang="en-US">
                    <a:noFill/>
                  </a:rPr>
                  <a:t> </a:t>
                </a:r>
              </a:p>
            </p:txBody>
          </p:sp>
        </mc:Fallback>
      </mc:AlternateContent>
    </p:spTree>
    <p:extLst>
      <p:ext uri="{BB962C8B-B14F-4D97-AF65-F5344CB8AC3E}">
        <p14:creationId xmlns:p14="http://schemas.microsoft.com/office/powerpoint/2010/main" val="395474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C5286-95C5-DF89-A39C-A02A0625F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54D5A8-8293-DDA3-B98B-D3F9BA8DB1DA}"/>
              </a:ext>
            </a:extLst>
          </p:cNvPr>
          <p:cNvSpPr>
            <a:spLocks noGrp="1"/>
          </p:cNvSpPr>
          <p:nvPr>
            <p:ph type="title"/>
          </p:nvPr>
        </p:nvSpPr>
        <p:spPr>
          <a:xfrm>
            <a:off x="1885156" y="362746"/>
            <a:ext cx="8421688" cy="823912"/>
          </a:xfrm>
        </p:spPr>
        <p:txBody>
          <a:bodyPr>
            <a:normAutofit/>
          </a:bodyPr>
          <a:lstStyle/>
          <a:p>
            <a:r>
              <a:rPr lang="en-US" dirty="0"/>
              <a:t>Horn Form</a:t>
            </a:r>
          </a:p>
        </p:txBody>
      </p:sp>
      <p:sp>
        <p:nvSpPr>
          <p:cNvPr id="10" name="Footer Placeholder 9">
            <a:extLst>
              <a:ext uri="{FF2B5EF4-FFF2-40B4-BE49-F238E27FC236}">
                <a16:creationId xmlns:a16="http://schemas.microsoft.com/office/drawing/2014/main" id="{F2D8703C-153F-642D-4222-C167A4897F30}"/>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6C729C87-F808-BAAA-06EF-CEDAB9F7EAF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99EAA0A-52FC-47A5-B12E-A33FACB95B2E}"/>
                  </a:ext>
                </a:extLst>
              </p:cNvPr>
              <p:cNvSpPr>
                <a:spLocks noGrp="1"/>
              </p:cNvSpPr>
              <p:nvPr>
                <p:ph sz="half" idx="2"/>
              </p:nvPr>
            </p:nvSpPr>
            <p:spPr>
              <a:xfrm>
                <a:off x="1519766" y="1536834"/>
                <a:ext cx="9152467" cy="4469340"/>
              </a:xfrm>
            </p:spPr>
            <p:txBody>
              <a:bodyPr>
                <a:normAutofit/>
              </a:bodyPr>
              <a:lstStyle/>
              <a:p>
                <a:pPr marL="285750" indent="-285750">
                  <a:buFont typeface="Arial" panose="020B0604020202020204" pitchFamily="34" charset="0"/>
                  <a:buChar char="•"/>
                </a:pPr>
                <a:r>
                  <a:rPr lang="en-US" sz="2800" dirty="0"/>
                  <a:t>Before we get into forward and backward chaining, we have to establish </a:t>
                </a:r>
                <a:r>
                  <a:rPr lang="en-US" sz="2800" b="1" dirty="0"/>
                  <a:t>Horn Form</a:t>
                </a:r>
                <a:r>
                  <a:rPr lang="en-US" sz="2800" dirty="0"/>
                  <a:t>.</a:t>
                </a:r>
              </a:p>
              <a:p>
                <a:pPr marL="285750" indent="-285750">
                  <a:buFont typeface="Arial" panose="020B0604020202020204" pitchFamily="34" charset="0"/>
                  <a:buChar char="•"/>
                </a:pPr>
                <a:r>
                  <a:rPr lang="en-US" sz="2800" dirty="0"/>
                  <a:t>Horn Form = KB = conjunction of </a:t>
                </a:r>
                <a:r>
                  <a:rPr lang="en-US" sz="2800" b="1" dirty="0"/>
                  <a:t>Horn clauses</a:t>
                </a:r>
                <a:endParaRPr lang="en-US" sz="2800" dirty="0"/>
              </a:p>
              <a:p>
                <a:pPr marL="285750" indent="-285750">
                  <a:buFont typeface="Arial" panose="020B0604020202020204" pitchFamily="34" charset="0"/>
                  <a:buChar char="•"/>
                </a:pPr>
                <a:r>
                  <a:rPr lang="en-US" sz="2800" dirty="0"/>
                  <a:t>Horn Clause =</a:t>
                </a:r>
              </a:p>
              <a:p>
                <a:pPr marL="742950" lvl="1" indent="-285750">
                  <a:buFont typeface="Arial" panose="020B0604020202020204" pitchFamily="34" charset="0"/>
                  <a:buChar char="•"/>
                </a:pPr>
                <a:r>
                  <a:rPr lang="en-US" sz="2800" dirty="0"/>
                  <a:t>Proposition symbol (called a </a:t>
                </a:r>
                <a:r>
                  <a:rPr lang="en-US" sz="2800" b="1" dirty="0"/>
                  <a:t>fact</a:t>
                </a:r>
                <a:r>
                  <a:rPr lang="en-US" sz="2800" dirty="0"/>
                  <a:t>) or</a:t>
                </a:r>
              </a:p>
              <a:p>
                <a:pPr marL="742950" lvl="1" indent="-285750">
                  <a:buFont typeface="Arial" panose="020B0604020202020204" pitchFamily="34" charset="0"/>
                  <a:buChar char="•"/>
                </a:pPr>
                <a:r>
                  <a:rPr lang="en-US" sz="2800" dirty="0"/>
                  <a:t>(conjunction of symbols (called the </a:t>
                </a:r>
                <a:r>
                  <a:rPr lang="en-US" sz="2800" b="1" dirty="0"/>
                  <a:t>body</a:t>
                </a:r>
                <a:r>
                  <a:rPr lang="en-US" sz="2800" dirty="0"/>
                  <a:t>)) </a:t>
                </a:r>
                <a14:m>
                  <m:oMath xmlns:m="http://schemas.openxmlformats.org/officeDocument/2006/math">
                    <m:r>
                      <a:rPr lang="x-IV_mathan" sz="2800" smtClean="0">
                        <a:latin typeface="Cambria Math" panose="02040503050406030204" pitchFamily="18" charset="0"/>
                      </a:rPr>
                      <m:t>⇒</m:t>
                    </m:r>
                  </m:oMath>
                </a14:m>
                <a:r>
                  <a:rPr lang="en-US" sz="2800" dirty="0"/>
                  <a:t> (symbol (called the </a:t>
                </a:r>
                <a:r>
                  <a:rPr lang="en-US" sz="2800" b="1" dirty="0"/>
                  <a:t>head</a:t>
                </a:r>
                <a:r>
                  <a:rPr lang="en-US" sz="2800" dirty="0"/>
                  <a:t>))</a:t>
                </a:r>
                <a:endParaRPr lang="en-US" sz="2800" b="1" dirty="0"/>
              </a:p>
              <a:p>
                <a:pPr marL="285750" indent="-285750">
                  <a:buFont typeface="Arial" panose="020B0604020202020204" pitchFamily="34" charset="0"/>
                  <a:buChar char="•"/>
                </a:pPr>
                <a:r>
                  <a:rPr lang="en-US" sz="2800" b="1" dirty="0"/>
                  <a:t>Not all logical sentences can be expressed as horn form!</a:t>
                </a:r>
              </a:p>
            </p:txBody>
          </p:sp>
        </mc:Choice>
        <mc:Fallback>
          <p:sp>
            <p:nvSpPr>
              <p:cNvPr id="4" name="Content Placeholder 3">
                <a:extLst>
                  <a:ext uri="{FF2B5EF4-FFF2-40B4-BE49-F238E27FC236}">
                    <a16:creationId xmlns:a16="http://schemas.microsoft.com/office/drawing/2014/main" id="{099EAA0A-52FC-47A5-B12E-A33FACB95B2E}"/>
                  </a:ext>
                </a:extLst>
              </p:cNvPr>
              <p:cNvSpPr>
                <a:spLocks noGrp="1" noRot="1" noChangeAspect="1" noMove="1" noResize="1" noEditPoints="1" noAdjustHandles="1" noChangeArrowheads="1" noChangeShapeType="1" noTextEdit="1"/>
              </p:cNvSpPr>
              <p:nvPr>
                <p:ph sz="half" idx="2"/>
              </p:nvPr>
            </p:nvSpPr>
            <p:spPr>
              <a:xfrm>
                <a:off x="1519766" y="1536834"/>
                <a:ext cx="9152467" cy="4469340"/>
              </a:xfrm>
              <a:blipFill>
                <a:blip r:embed="rId3"/>
                <a:stretch>
                  <a:fillRect l="-1198" t="-1364" b="-3138"/>
                </a:stretch>
              </a:blipFill>
            </p:spPr>
            <p:txBody>
              <a:bodyPr/>
              <a:lstStyle/>
              <a:p>
                <a:r>
                  <a:rPr lang="en-US">
                    <a:noFill/>
                  </a:rPr>
                  <a:t> </a:t>
                </a:r>
              </a:p>
            </p:txBody>
          </p:sp>
        </mc:Fallback>
      </mc:AlternateContent>
    </p:spTree>
    <p:extLst>
      <p:ext uri="{BB962C8B-B14F-4D97-AF65-F5344CB8AC3E}">
        <p14:creationId xmlns:p14="http://schemas.microsoft.com/office/powerpoint/2010/main" val="1223631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DF64E-7E3B-B42E-A775-431D92CB58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EE2078-F89B-992E-BAE7-7F8456592E4D}"/>
              </a:ext>
            </a:extLst>
          </p:cNvPr>
          <p:cNvSpPr>
            <a:spLocks noGrp="1"/>
          </p:cNvSpPr>
          <p:nvPr>
            <p:ph type="title"/>
          </p:nvPr>
        </p:nvSpPr>
        <p:spPr>
          <a:xfrm>
            <a:off x="838200" y="260467"/>
            <a:ext cx="10515600" cy="653933"/>
          </a:xfrm>
        </p:spPr>
        <p:txBody>
          <a:bodyPr/>
          <a:lstStyle/>
          <a:p>
            <a:r>
              <a:rPr lang="en-US" dirty="0"/>
              <a:t>Horn Form Syntax</a:t>
            </a:r>
          </a:p>
        </p:txBody>
      </p:sp>
      <p:sp>
        <p:nvSpPr>
          <p:cNvPr id="7" name="Footer Placeholder 6">
            <a:extLst>
              <a:ext uri="{FF2B5EF4-FFF2-40B4-BE49-F238E27FC236}">
                <a16:creationId xmlns:a16="http://schemas.microsoft.com/office/drawing/2014/main" id="{BE73AE0E-EE98-D023-2105-C859B357A0DE}"/>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7937AF96-2717-C378-381B-CC663367854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4" name="Content Placeholder 3">
            <a:extLst>
              <a:ext uri="{FF2B5EF4-FFF2-40B4-BE49-F238E27FC236}">
                <a16:creationId xmlns:a16="http://schemas.microsoft.com/office/drawing/2014/main" id="{E61B8F06-9767-F5FD-FCE0-C65D0F9B06B5}"/>
              </a:ext>
            </a:extLst>
          </p:cNvPr>
          <p:cNvSpPr txBox="1">
            <a:spLocks/>
          </p:cNvSpPr>
          <p:nvPr/>
        </p:nvSpPr>
        <p:spPr>
          <a:xfrm>
            <a:off x="1885156" y="1715763"/>
            <a:ext cx="8421688" cy="41248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32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9FECC8F-07FC-A875-12D0-73D4AC7755DD}"/>
                  </a:ext>
                </a:extLst>
              </p:cNvPr>
              <p:cNvSpPr txBox="1"/>
              <p:nvPr/>
            </p:nvSpPr>
            <p:spPr>
              <a:xfrm>
                <a:off x="4204253" y="1796507"/>
                <a:ext cx="3783496" cy="830997"/>
              </a:xfrm>
              <a:prstGeom prst="rect">
                <a:avLst/>
              </a:prstGeom>
              <a:noFill/>
            </p:spPr>
            <p:txBody>
              <a:bodyPr wrap="square" rtlCol="0">
                <a:spAutoFit/>
              </a:bodyPr>
              <a:lstStyle/>
              <a:p>
                <a:pPr algn="ctr"/>
                <a:r>
                  <a:rPr lang="en-US" sz="2400" b="1" dirty="0"/>
                  <a:t>Horn Form</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r>
                        <a:rPr lang="x-IV_mathan" sz="2400" i="1">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x-IV_mathan" sz="2400" i="1">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x-IV_mathan" sz="2400" i="1">
                          <a:latin typeface="Cambria Math" panose="02040503050406030204" pitchFamily="18" charset="0"/>
                        </a:rPr>
                        <m:t>∧</m:t>
                      </m:r>
                      <m:r>
                        <a:rPr lang="en-US" sz="2400" b="0" i="1" smtClean="0">
                          <a:latin typeface="Cambria Math" panose="02040503050406030204" pitchFamily="18" charset="0"/>
                        </a:rPr>
                        <m:t>𝐷</m:t>
                      </m:r>
                      <m:r>
                        <a:rPr lang="x-IV_mathan" sz="2400" i="1">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oMath>
                  </m:oMathPara>
                </a14:m>
                <a:endParaRPr lang="en-US" sz="2400" i="1" dirty="0"/>
              </a:p>
            </p:txBody>
          </p:sp>
        </mc:Choice>
        <mc:Fallback>
          <p:sp>
            <p:nvSpPr>
              <p:cNvPr id="6" name="TextBox 5">
                <a:extLst>
                  <a:ext uri="{FF2B5EF4-FFF2-40B4-BE49-F238E27FC236}">
                    <a16:creationId xmlns:a16="http://schemas.microsoft.com/office/drawing/2014/main" id="{D9FECC8F-07FC-A875-12D0-73D4AC7755DD}"/>
                  </a:ext>
                </a:extLst>
              </p:cNvPr>
              <p:cNvSpPr txBox="1">
                <a:spLocks noRot="1" noChangeAspect="1" noMove="1" noResize="1" noEditPoints="1" noAdjustHandles="1" noChangeArrowheads="1" noChangeShapeType="1" noTextEdit="1"/>
              </p:cNvSpPr>
              <p:nvPr/>
            </p:nvSpPr>
            <p:spPr>
              <a:xfrm>
                <a:off x="4204253" y="1796507"/>
                <a:ext cx="3783496" cy="830997"/>
              </a:xfrm>
              <a:prstGeom prst="rect">
                <a:avLst/>
              </a:prstGeom>
              <a:blipFill>
                <a:blip r:embed="rId3"/>
                <a:stretch>
                  <a:fillRect l="-645" t="-5882" b="-102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077CF4A-E62D-3C9D-78F3-2C11B172EE9E}"/>
                  </a:ext>
                </a:extLst>
              </p:cNvPr>
              <p:cNvSpPr txBox="1"/>
              <p:nvPr/>
            </p:nvSpPr>
            <p:spPr>
              <a:xfrm>
                <a:off x="3021514" y="3013368"/>
                <a:ext cx="1832113" cy="830997"/>
              </a:xfrm>
              <a:prstGeom prst="rect">
                <a:avLst/>
              </a:prstGeom>
              <a:noFill/>
            </p:spPr>
            <p:txBody>
              <a:bodyPr wrap="square" rtlCol="0">
                <a:spAutoFit/>
              </a:bodyPr>
              <a:lstStyle/>
              <a:p>
                <a:pPr algn="ctr"/>
                <a:r>
                  <a:rPr lang="en-US" sz="2400" b="1" dirty="0"/>
                  <a:t>Horn Clause</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m:t>
                      </m:r>
                    </m:oMath>
                  </m:oMathPara>
                </a14:m>
                <a:endParaRPr lang="en-US" sz="2400" dirty="0"/>
              </a:p>
            </p:txBody>
          </p:sp>
        </mc:Choice>
        <mc:Fallback>
          <p:sp>
            <p:nvSpPr>
              <p:cNvPr id="12" name="TextBox 11">
                <a:extLst>
                  <a:ext uri="{FF2B5EF4-FFF2-40B4-BE49-F238E27FC236}">
                    <a16:creationId xmlns:a16="http://schemas.microsoft.com/office/drawing/2014/main" id="{1077CF4A-E62D-3C9D-78F3-2C11B172EE9E}"/>
                  </a:ext>
                </a:extLst>
              </p:cNvPr>
              <p:cNvSpPr txBox="1">
                <a:spLocks noRot="1" noChangeAspect="1" noMove="1" noResize="1" noEditPoints="1" noAdjustHandles="1" noChangeArrowheads="1" noChangeShapeType="1" noTextEdit="1"/>
              </p:cNvSpPr>
              <p:nvPr/>
            </p:nvSpPr>
            <p:spPr>
              <a:xfrm>
                <a:off x="3021514" y="3013368"/>
                <a:ext cx="1832113" cy="830997"/>
              </a:xfrm>
              <a:prstGeom prst="rect">
                <a:avLst/>
              </a:prstGeom>
              <a:blipFill>
                <a:blip r:embed="rId4"/>
                <a:stretch>
                  <a:fillRect l="-4333" t="-5839" r="-3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924B524-B4EC-A0F1-3C4A-C683EF7FFE4A}"/>
                  </a:ext>
                </a:extLst>
              </p:cNvPr>
              <p:cNvSpPr txBox="1"/>
              <p:nvPr/>
            </p:nvSpPr>
            <p:spPr>
              <a:xfrm>
                <a:off x="5179944" y="3013368"/>
                <a:ext cx="1832113" cy="830997"/>
              </a:xfrm>
              <a:prstGeom prst="rect">
                <a:avLst/>
              </a:prstGeom>
              <a:noFill/>
            </p:spPr>
            <p:txBody>
              <a:bodyPr wrap="square" rtlCol="0">
                <a:spAutoFit/>
              </a:bodyPr>
              <a:lstStyle/>
              <a:p>
                <a:pPr algn="ctr"/>
                <a:r>
                  <a:rPr lang="en-US" sz="2400" b="1" dirty="0"/>
                  <a:t>Horn Clause</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𝐵</m:t>
                      </m:r>
                      <m:r>
                        <a:rPr lang="x-IV_mathan" sz="2400" i="1">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oMath>
                  </m:oMathPara>
                </a14:m>
                <a:endParaRPr lang="en-US" sz="2400" i="1" dirty="0"/>
              </a:p>
            </p:txBody>
          </p:sp>
        </mc:Choice>
        <mc:Fallback>
          <p:sp>
            <p:nvSpPr>
              <p:cNvPr id="13" name="TextBox 12">
                <a:extLst>
                  <a:ext uri="{FF2B5EF4-FFF2-40B4-BE49-F238E27FC236}">
                    <a16:creationId xmlns:a16="http://schemas.microsoft.com/office/drawing/2014/main" id="{B924B524-B4EC-A0F1-3C4A-C683EF7FFE4A}"/>
                  </a:ext>
                </a:extLst>
              </p:cNvPr>
              <p:cNvSpPr txBox="1">
                <a:spLocks noRot="1" noChangeAspect="1" noMove="1" noResize="1" noEditPoints="1" noAdjustHandles="1" noChangeArrowheads="1" noChangeShapeType="1" noTextEdit="1"/>
              </p:cNvSpPr>
              <p:nvPr/>
            </p:nvSpPr>
            <p:spPr>
              <a:xfrm>
                <a:off x="5179944" y="3013368"/>
                <a:ext cx="1832113" cy="830997"/>
              </a:xfrm>
              <a:prstGeom prst="rect">
                <a:avLst/>
              </a:prstGeom>
              <a:blipFill>
                <a:blip r:embed="rId5"/>
                <a:stretch>
                  <a:fillRect l="-4333" t="-5839" r="-3667" b="-94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209F5C4-384C-19B7-6A52-FD81B2461A32}"/>
                  </a:ext>
                </a:extLst>
              </p:cNvPr>
              <p:cNvSpPr txBox="1"/>
              <p:nvPr/>
            </p:nvSpPr>
            <p:spPr>
              <a:xfrm>
                <a:off x="7338374" y="3013368"/>
                <a:ext cx="1832113" cy="830997"/>
              </a:xfrm>
              <a:prstGeom prst="rect">
                <a:avLst/>
              </a:prstGeom>
              <a:noFill/>
            </p:spPr>
            <p:txBody>
              <a:bodyPr wrap="square" rtlCol="0">
                <a:spAutoFit/>
              </a:bodyPr>
              <a:lstStyle/>
              <a:p>
                <a:pPr algn="ctr"/>
                <a:r>
                  <a:rPr lang="en-US" sz="2400" b="1" dirty="0"/>
                  <a:t>Horn Clause</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𝐶</m:t>
                      </m:r>
                      <m:r>
                        <a:rPr lang="x-IV_mathan" sz="2400" i="1">
                          <a:latin typeface="Cambria Math" panose="02040503050406030204" pitchFamily="18" charset="0"/>
                        </a:rPr>
                        <m:t>∧</m:t>
                      </m:r>
                      <m:r>
                        <a:rPr lang="en-US" sz="2400" b="0" i="1" smtClean="0">
                          <a:latin typeface="Cambria Math" panose="02040503050406030204" pitchFamily="18" charset="0"/>
                        </a:rPr>
                        <m:t>𝐷</m:t>
                      </m:r>
                      <m:r>
                        <a:rPr lang="x-IV_mathan" sz="2400" i="1">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oMath>
                  </m:oMathPara>
                </a14:m>
                <a:endParaRPr lang="en-US" sz="2400" i="1" dirty="0"/>
              </a:p>
            </p:txBody>
          </p:sp>
        </mc:Choice>
        <mc:Fallback>
          <p:sp>
            <p:nvSpPr>
              <p:cNvPr id="14" name="TextBox 13">
                <a:extLst>
                  <a:ext uri="{FF2B5EF4-FFF2-40B4-BE49-F238E27FC236}">
                    <a16:creationId xmlns:a16="http://schemas.microsoft.com/office/drawing/2014/main" id="{B209F5C4-384C-19B7-6A52-FD81B2461A32}"/>
                  </a:ext>
                </a:extLst>
              </p:cNvPr>
              <p:cNvSpPr txBox="1">
                <a:spLocks noRot="1" noChangeAspect="1" noMove="1" noResize="1" noEditPoints="1" noAdjustHandles="1" noChangeArrowheads="1" noChangeShapeType="1" noTextEdit="1"/>
              </p:cNvSpPr>
              <p:nvPr/>
            </p:nvSpPr>
            <p:spPr>
              <a:xfrm>
                <a:off x="7338374" y="3013368"/>
                <a:ext cx="1832113" cy="830997"/>
              </a:xfrm>
              <a:prstGeom prst="rect">
                <a:avLst/>
              </a:prstGeom>
              <a:blipFill>
                <a:blip r:embed="rId6"/>
                <a:stretch>
                  <a:fillRect l="-6333" t="-5839" r="-1667" b="-9489"/>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68DFA1A1-0222-E648-CE34-91434EDC6239}"/>
              </a:ext>
            </a:extLst>
          </p:cNvPr>
          <p:cNvCxnSpPr>
            <a:cxnSpLocks/>
            <a:endCxn id="12" idx="0"/>
          </p:cNvCxnSpPr>
          <p:nvPr/>
        </p:nvCxnSpPr>
        <p:spPr>
          <a:xfrm flipH="1">
            <a:off x="3937571" y="2627504"/>
            <a:ext cx="501908" cy="385864"/>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ACBDA69-C78E-A1DF-3690-D71F90C82C0B}"/>
              </a:ext>
            </a:extLst>
          </p:cNvPr>
          <p:cNvCxnSpPr>
            <a:cxnSpLocks/>
            <a:endCxn id="13" idx="0"/>
          </p:cNvCxnSpPr>
          <p:nvPr/>
        </p:nvCxnSpPr>
        <p:spPr>
          <a:xfrm>
            <a:off x="5387010" y="2627504"/>
            <a:ext cx="708991" cy="385864"/>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E3B2E25-8226-2C04-0C9E-EDE907FCF9E8}"/>
              </a:ext>
            </a:extLst>
          </p:cNvPr>
          <p:cNvCxnSpPr>
            <a:cxnSpLocks/>
            <a:endCxn id="14" idx="0"/>
          </p:cNvCxnSpPr>
          <p:nvPr/>
        </p:nvCxnSpPr>
        <p:spPr>
          <a:xfrm>
            <a:off x="7012057" y="2570921"/>
            <a:ext cx="1242374" cy="442447"/>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8899596B-E0B9-86F2-E7AB-950989E213E3}"/>
                  </a:ext>
                </a:extLst>
              </p:cNvPr>
              <p:cNvSpPr txBox="1"/>
              <p:nvPr/>
            </p:nvSpPr>
            <p:spPr>
              <a:xfrm>
                <a:off x="1112812" y="4369383"/>
                <a:ext cx="3313042" cy="830997"/>
              </a:xfrm>
              <a:prstGeom prst="rect">
                <a:avLst/>
              </a:prstGeom>
              <a:noFill/>
            </p:spPr>
            <p:txBody>
              <a:bodyPr wrap="square" rtlCol="0">
                <a:spAutoFit/>
              </a:bodyPr>
              <a:lstStyle/>
              <a:p>
                <a:pPr algn="ctr"/>
                <a:r>
                  <a:rPr lang="en-US" sz="2400" b="1" dirty="0"/>
                  <a:t>Conjunction of Symbols</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oMath>
                  </m:oMathPara>
                </a14:m>
                <a:endParaRPr lang="en-US" sz="2400" i="1" dirty="0"/>
              </a:p>
            </p:txBody>
          </p:sp>
        </mc:Choice>
        <mc:Fallback>
          <p:sp>
            <p:nvSpPr>
              <p:cNvPr id="25" name="TextBox 24">
                <a:extLst>
                  <a:ext uri="{FF2B5EF4-FFF2-40B4-BE49-F238E27FC236}">
                    <a16:creationId xmlns:a16="http://schemas.microsoft.com/office/drawing/2014/main" id="{8899596B-E0B9-86F2-E7AB-950989E213E3}"/>
                  </a:ext>
                </a:extLst>
              </p:cNvPr>
              <p:cNvSpPr txBox="1">
                <a:spLocks noRot="1" noChangeAspect="1" noMove="1" noResize="1" noEditPoints="1" noAdjustHandles="1" noChangeArrowheads="1" noChangeShapeType="1" noTextEdit="1"/>
              </p:cNvSpPr>
              <p:nvPr/>
            </p:nvSpPr>
            <p:spPr>
              <a:xfrm>
                <a:off x="1112812" y="4369383"/>
                <a:ext cx="3313042" cy="830997"/>
              </a:xfrm>
              <a:prstGeom prst="rect">
                <a:avLst/>
              </a:prstGeom>
              <a:blipFill>
                <a:blip r:embed="rId7"/>
                <a:stretch>
                  <a:fillRect l="-2762" t="-5882" r="-23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C2D9E59-8A87-073C-2A14-076F6D484FBF}"/>
                  </a:ext>
                </a:extLst>
              </p:cNvPr>
              <p:cNvSpPr txBox="1"/>
              <p:nvPr/>
            </p:nvSpPr>
            <p:spPr>
              <a:xfrm>
                <a:off x="4752171" y="4360092"/>
                <a:ext cx="1182738" cy="830997"/>
              </a:xfrm>
              <a:prstGeom prst="rect">
                <a:avLst/>
              </a:prstGeom>
              <a:noFill/>
            </p:spPr>
            <p:txBody>
              <a:bodyPr wrap="square" rtlCol="0">
                <a:spAutoFit/>
              </a:bodyPr>
              <a:lstStyle/>
              <a:p>
                <a:pPr algn="ctr"/>
                <a:r>
                  <a:rPr lang="en-US" sz="2400" b="1" dirty="0"/>
                  <a:t>Symbol</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oMath>
                  </m:oMathPara>
                </a14:m>
                <a:endParaRPr lang="en-US" sz="2400" dirty="0"/>
              </a:p>
            </p:txBody>
          </p:sp>
        </mc:Choice>
        <mc:Fallback>
          <p:sp>
            <p:nvSpPr>
              <p:cNvPr id="26" name="TextBox 25">
                <a:extLst>
                  <a:ext uri="{FF2B5EF4-FFF2-40B4-BE49-F238E27FC236}">
                    <a16:creationId xmlns:a16="http://schemas.microsoft.com/office/drawing/2014/main" id="{EC2D9E59-8A87-073C-2A14-076F6D484FBF}"/>
                  </a:ext>
                </a:extLst>
              </p:cNvPr>
              <p:cNvSpPr txBox="1">
                <a:spLocks noRot="1" noChangeAspect="1" noMove="1" noResize="1" noEditPoints="1" noAdjustHandles="1" noChangeArrowheads="1" noChangeShapeType="1" noTextEdit="1"/>
              </p:cNvSpPr>
              <p:nvPr/>
            </p:nvSpPr>
            <p:spPr>
              <a:xfrm>
                <a:off x="4752171" y="4360092"/>
                <a:ext cx="1182738" cy="830997"/>
              </a:xfrm>
              <a:prstGeom prst="rect">
                <a:avLst/>
              </a:prstGeom>
              <a:blipFill>
                <a:blip r:embed="rId8"/>
                <a:stretch>
                  <a:fillRect l="-8247" t="-5839" r="-7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0D4A2007-502F-6083-544D-B878BC7816D0}"/>
                  </a:ext>
                </a:extLst>
              </p:cNvPr>
              <p:cNvSpPr txBox="1"/>
              <p:nvPr/>
            </p:nvSpPr>
            <p:spPr>
              <a:xfrm>
                <a:off x="6261226" y="4360092"/>
                <a:ext cx="3313042" cy="830997"/>
              </a:xfrm>
              <a:prstGeom prst="rect">
                <a:avLst/>
              </a:prstGeom>
              <a:noFill/>
            </p:spPr>
            <p:txBody>
              <a:bodyPr wrap="square" rtlCol="0">
                <a:spAutoFit/>
              </a:bodyPr>
              <a:lstStyle/>
              <a:p>
                <a:pPr algn="ctr"/>
                <a:r>
                  <a:rPr lang="en-US" sz="2400" b="1" dirty="0"/>
                  <a:t>Conjunction of Symbols</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x-IV_mathan" sz="2400" i="1">
                          <a:latin typeface="Cambria Math" panose="02040503050406030204" pitchFamily="18" charset="0"/>
                        </a:rPr>
                        <m:t>∧</m:t>
                      </m:r>
                      <m:r>
                        <a:rPr lang="en-US" sz="2400" i="1">
                          <a:latin typeface="Cambria Math" panose="02040503050406030204" pitchFamily="18" charset="0"/>
                        </a:rPr>
                        <m:t>𝐷</m:t>
                      </m:r>
                    </m:oMath>
                  </m:oMathPara>
                </a14:m>
                <a:endParaRPr lang="en-US" sz="2400" i="1" dirty="0"/>
              </a:p>
            </p:txBody>
          </p:sp>
        </mc:Choice>
        <mc:Fallback>
          <p:sp>
            <p:nvSpPr>
              <p:cNvPr id="27" name="TextBox 26">
                <a:extLst>
                  <a:ext uri="{FF2B5EF4-FFF2-40B4-BE49-F238E27FC236}">
                    <a16:creationId xmlns:a16="http://schemas.microsoft.com/office/drawing/2014/main" id="{0D4A2007-502F-6083-544D-B878BC7816D0}"/>
                  </a:ext>
                </a:extLst>
              </p:cNvPr>
              <p:cNvSpPr txBox="1">
                <a:spLocks noRot="1" noChangeAspect="1" noMove="1" noResize="1" noEditPoints="1" noAdjustHandles="1" noChangeArrowheads="1" noChangeShapeType="1" noTextEdit="1"/>
              </p:cNvSpPr>
              <p:nvPr/>
            </p:nvSpPr>
            <p:spPr>
              <a:xfrm>
                <a:off x="6261226" y="4360092"/>
                <a:ext cx="3313042" cy="830997"/>
              </a:xfrm>
              <a:prstGeom prst="rect">
                <a:avLst/>
              </a:prstGeom>
              <a:blipFill>
                <a:blip r:embed="rId9"/>
                <a:stretch>
                  <a:fillRect l="-2574" t="-5839" r="-23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78D8A12-021C-84E5-9791-CB61480A2959}"/>
                  </a:ext>
                </a:extLst>
              </p:cNvPr>
              <p:cNvSpPr txBox="1"/>
              <p:nvPr/>
            </p:nvSpPr>
            <p:spPr>
              <a:xfrm>
                <a:off x="9896449" y="4370160"/>
                <a:ext cx="1182738" cy="830997"/>
              </a:xfrm>
              <a:prstGeom prst="rect">
                <a:avLst/>
              </a:prstGeom>
              <a:noFill/>
            </p:spPr>
            <p:txBody>
              <a:bodyPr wrap="square" rtlCol="0">
                <a:spAutoFit/>
              </a:bodyPr>
              <a:lstStyle/>
              <a:p>
                <a:pPr algn="ctr"/>
                <a:r>
                  <a:rPr lang="en-US" sz="2400" b="1" dirty="0"/>
                  <a:t>Symbol</a:t>
                </a:r>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oMath>
                  </m:oMathPara>
                </a14:m>
                <a:endParaRPr lang="en-US" sz="2400" dirty="0"/>
              </a:p>
            </p:txBody>
          </p:sp>
        </mc:Choice>
        <mc:Fallback>
          <p:sp>
            <p:nvSpPr>
              <p:cNvPr id="28" name="TextBox 27">
                <a:extLst>
                  <a:ext uri="{FF2B5EF4-FFF2-40B4-BE49-F238E27FC236}">
                    <a16:creationId xmlns:a16="http://schemas.microsoft.com/office/drawing/2014/main" id="{B78D8A12-021C-84E5-9791-CB61480A2959}"/>
                  </a:ext>
                </a:extLst>
              </p:cNvPr>
              <p:cNvSpPr txBox="1">
                <a:spLocks noRot="1" noChangeAspect="1" noMove="1" noResize="1" noEditPoints="1" noAdjustHandles="1" noChangeArrowheads="1" noChangeShapeType="1" noTextEdit="1"/>
              </p:cNvSpPr>
              <p:nvPr/>
            </p:nvSpPr>
            <p:spPr>
              <a:xfrm>
                <a:off x="9896449" y="4370160"/>
                <a:ext cx="1182738" cy="830997"/>
              </a:xfrm>
              <a:prstGeom prst="rect">
                <a:avLst/>
              </a:prstGeom>
              <a:blipFill>
                <a:blip r:embed="rId10"/>
                <a:stretch>
                  <a:fillRect l="-7732" t="-5882" r="-7732"/>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D50D5E9D-3706-B9D0-D361-B2F7ED562130}"/>
              </a:ext>
            </a:extLst>
          </p:cNvPr>
          <p:cNvCxnSpPr>
            <a:cxnSpLocks/>
            <a:endCxn id="25" idx="0"/>
          </p:cNvCxnSpPr>
          <p:nvPr/>
        </p:nvCxnSpPr>
        <p:spPr>
          <a:xfrm flipH="1">
            <a:off x="2769333" y="3766479"/>
            <a:ext cx="3000350" cy="602904"/>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4FDCC1C-D1E7-9071-B248-28FFA1494694}"/>
              </a:ext>
            </a:extLst>
          </p:cNvPr>
          <p:cNvCxnSpPr>
            <a:cxnSpLocks/>
            <a:endCxn id="26" idx="0"/>
          </p:cNvCxnSpPr>
          <p:nvPr/>
        </p:nvCxnSpPr>
        <p:spPr>
          <a:xfrm flipH="1">
            <a:off x="5343540" y="3766479"/>
            <a:ext cx="1078778" cy="593613"/>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444F98F-E239-CC03-ECB4-2C6D159518C5}"/>
              </a:ext>
            </a:extLst>
          </p:cNvPr>
          <p:cNvCxnSpPr>
            <a:cxnSpLocks/>
            <a:endCxn id="27" idx="0"/>
          </p:cNvCxnSpPr>
          <p:nvPr/>
        </p:nvCxnSpPr>
        <p:spPr>
          <a:xfrm>
            <a:off x="7858540" y="3814731"/>
            <a:ext cx="59207" cy="545361"/>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AB713F1-BBD2-0EE3-4CA4-642FB413DDD2}"/>
              </a:ext>
            </a:extLst>
          </p:cNvPr>
          <p:cNvCxnSpPr>
            <a:cxnSpLocks/>
            <a:endCxn id="28" idx="0"/>
          </p:cNvCxnSpPr>
          <p:nvPr/>
        </p:nvCxnSpPr>
        <p:spPr>
          <a:xfrm>
            <a:off x="8825949" y="3814731"/>
            <a:ext cx="1661869" cy="555429"/>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6938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2F0B7-6FE6-E8AE-05C1-383F6C196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093CD-B3F4-C040-0E87-6FE17FEC8BF1}"/>
              </a:ext>
            </a:extLst>
          </p:cNvPr>
          <p:cNvSpPr>
            <a:spLocks noGrp="1"/>
          </p:cNvSpPr>
          <p:nvPr>
            <p:ph type="title"/>
          </p:nvPr>
        </p:nvSpPr>
        <p:spPr/>
        <p:txBody>
          <a:bodyPr/>
          <a:lstStyle/>
          <a:p>
            <a:r>
              <a:rPr lang="en-US" dirty="0"/>
              <a:t>POP QUIZ!</a:t>
            </a:r>
          </a:p>
        </p:txBody>
      </p:sp>
      <p:sp>
        <p:nvSpPr>
          <p:cNvPr id="4" name="Footer Placeholder 3">
            <a:extLst>
              <a:ext uri="{FF2B5EF4-FFF2-40B4-BE49-F238E27FC236}">
                <a16:creationId xmlns:a16="http://schemas.microsoft.com/office/drawing/2014/main" id="{F5397648-F07E-9D67-400F-6A6C4722845B}"/>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CF377383-5296-8A62-EDC7-5803DA5BD6C5}"/>
              </a:ext>
            </a:extLst>
          </p:cNvPr>
          <p:cNvSpPr>
            <a:spLocks noGrp="1"/>
          </p:cNvSpPr>
          <p:nvPr>
            <p:ph type="sldNum" sz="quarter" idx="12"/>
          </p:nvPr>
        </p:nvSpPr>
        <p:spPr/>
        <p:txBody>
          <a:bodyPr/>
          <a:lstStyle/>
          <a:p>
            <a:fld id="{A49DFD55-3C28-40EF-9E31-A92D2E4017FF}" type="slidenum">
              <a:rPr lang="en-US" smtClean="0"/>
              <a:pPr/>
              <a:t>67</a:t>
            </a:fld>
            <a:endParaRPr lang="en-US" dirty="0"/>
          </a:p>
        </p:txBody>
      </p:sp>
      <p:sp>
        <p:nvSpPr>
          <p:cNvPr id="7" name="TextBox 6">
            <a:extLst>
              <a:ext uri="{FF2B5EF4-FFF2-40B4-BE49-F238E27FC236}">
                <a16:creationId xmlns:a16="http://schemas.microsoft.com/office/drawing/2014/main" id="{17B4ACD2-227F-ED45-A36B-5A005F613FED}"/>
              </a:ext>
            </a:extLst>
          </p:cNvPr>
          <p:cNvSpPr txBox="1"/>
          <p:nvPr/>
        </p:nvSpPr>
        <p:spPr>
          <a:xfrm>
            <a:off x="2443975" y="2459504"/>
            <a:ext cx="7304049" cy="1938992"/>
          </a:xfrm>
          <a:prstGeom prst="rect">
            <a:avLst/>
          </a:prstGeom>
          <a:noFill/>
        </p:spPr>
        <p:txBody>
          <a:bodyPr wrap="square" rtlCol="0">
            <a:spAutoFit/>
          </a:bodyPr>
          <a:lstStyle/>
          <a:p>
            <a:pPr algn="ctr"/>
            <a:r>
              <a:rPr lang="en-US" sz="4000" b="1" dirty="0"/>
              <a:t>Can a Horn clause be represented with any other connectives?</a:t>
            </a:r>
          </a:p>
        </p:txBody>
      </p:sp>
    </p:spTree>
    <p:extLst>
      <p:ext uri="{BB962C8B-B14F-4D97-AF65-F5344CB8AC3E}">
        <p14:creationId xmlns:p14="http://schemas.microsoft.com/office/powerpoint/2010/main" val="30180612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EB1E0-6175-C64A-E6BA-C67548AF4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89D05-494E-9C73-608F-E88BB167DA68}"/>
              </a:ext>
            </a:extLst>
          </p:cNvPr>
          <p:cNvSpPr>
            <a:spLocks noGrp="1"/>
          </p:cNvSpPr>
          <p:nvPr>
            <p:ph type="title"/>
          </p:nvPr>
        </p:nvSpPr>
        <p:spPr>
          <a:xfrm>
            <a:off x="838200" y="365125"/>
            <a:ext cx="10515600" cy="860701"/>
          </a:xfrm>
        </p:spPr>
        <p:txBody>
          <a:bodyPr/>
          <a:lstStyle/>
          <a:p>
            <a:r>
              <a:rPr lang="en-US" dirty="0"/>
              <a:t>Alternate Horn Clause Expression</a:t>
            </a:r>
          </a:p>
        </p:txBody>
      </p:sp>
      <p:sp>
        <p:nvSpPr>
          <p:cNvPr id="4" name="Footer Placeholder 3">
            <a:extLst>
              <a:ext uri="{FF2B5EF4-FFF2-40B4-BE49-F238E27FC236}">
                <a16:creationId xmlns:a16="http://schemas.microsoft.com/office/drawing/2014/main" id="{D55F468A-4D8D-6FDB-6BA0-BBEB4374333D}"/>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C821C364-48AA-AC35-7246-C1D2A7E429F6}"/>
              </a:ext>
            </a:extLst>
          </p:cNvPr>
          <p:cNvSpPr>
            <a:spLocks noGrp="1"/>
          </p:cNvSpPr>
          <p:nvPr>
            <p:ph type="sldNum" sz="quarter" idx="12"/>
          </p:nvPr>
        </p:nvSpPr>
        <p:spPr/>
        <p:txBody>
          <a:bodyPr/>
          <a:lstStyle/>
          <a:p>
            <a:fld id="{A49DFD55-3C28-40EF-9E31-A92D2E4017FF}" type="slidenum">
              <a:rPr lang="en-US" smtClean="0"/>
              <a:pPr/>
              <a:t>68</a:t>
            </a:fld>
            <a:endParaRPr lang="en-US" dirty="0"/>
          </a:p>
        </p:txBody>
      </p:sp>
      <p:grpSp>
        <p:nvGrpSpPr>
          <p:cNvPr id="6" name="Group 5">
            <a:extLst>
              <a:ext uri="{FF2B5EF4-FFF2-40B4-BE49-F238E27FC236}">
                <a16:creationId xmlns:a16="http://schemas.microsoft.com/office/drawing/2014/main" id="{CBE31E8F-48BA-886E-5DC7-69570DB36DE5}"/>
              </a:ext>
            </a:extLst>
          </p:cNvPr>
          <p:cNvGrpSpPr/>
          <p:nvPr/>
        </p:nvGrpSpPr>
        <p:grpSpPr>
          <a:xfrm>
            <a:off x="1463840" y="1858277"/>
            <a:ext cx="9264320" cy="1815882"/>
            <a:chOff x="2266122" y="1690688"/>
            <a:chExt cx="9264320" cy="1815882"/>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93090A3-27CC-D111-8697-FC2F2C0704C9}"/>
                    </a:ext>
                  </a:extLst>
                </p:cNvPr>
                <p:cNvSpPr txBox="1"/>
                <p:nvPr/>
              </p:nvSpPr>
              <p:spPr>
                <a:xfrm>
                  <a:off x="6096000" y="1690688"/>
                  <a:ext cx="5434442" cy="1815882"/>
                </a:xfrm>
                <a:prstGeom prst="rect">
                  <a:avLst/>
                </a:prstGeom>
                <a:noFill/>
              </p:spPr>
              <p:txBody>
                <a:bodyPr wrap="square" rtlCol="0">
                  <a:spAutoFit/>
                </a:bodyPr>
                <a:lstStyle/>
                <a:p>
                  <a:pPr marL="514350" indent="-514350">
                    <a:buFont typeface="+mj-lt"/>
                    <a:buAutoNum type="arabicPeriod"/>
                  </a:pPr>
                  <a14:m>
                    <m:oMath xmlns:m="http://schemas.openxmlformats.org/officeDocument/2006/math">
                      <m:r>
                        <a:rPr lang="en-US" sz="2800" i="1" smtClean="0">
                          <a:latin typeface="Cambria Math" panose="02040503050406030204" pitchFamily="18" charset="0"/>
                        </a:rPr>
                        <m:t>𝐶</m:t>
                      </m:r>
                      <m:r>
                        <a:rPr lang="x-IV_mathan" sz="2800" i="1">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rPr>
                        <m:t>𝐵</m:t>
                      </m:r>
                      <m:r>
                        <a:rPr lang="x-IV_mathan"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𝐶</m:t>
                      </m:r>
                      <m:r>
                        <a:rPr lang="x-IV_mathan" sz="2800" i="1">
                          <a:latin typeface="Cambria Math" panose="02040503050406030204" pitchFamily="18" charset="0"/>
                        </a:rPr>
                        <m:t>∧</m:t>
                      </m:r>
                      <m:r>
                        <a:rPr lang="en-US" sz="2800" i="1">
                          <a:latin typeface="Cambria Math" panose="02040503050406030204" pitchFamily="18" charset="0"/>
                        </a:rPr>
                        <m:t>𝐷</m:t>
                      </m:r>
                      <m:r>
                        <a:rPr lang="x-IV_mathan"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oMath>
                  </a14:m>
                  <a:endParaRPr lang="en-US" sz="2800" i="1" dirty="0"/>
                </a:p>
                <a:p>
                  <a:pPr marL="514350" indent="-514350">
                    <a:buFont typeface="+mj-lt"/>
                    <a:buAutoNum type="arabicPeriod"/>
                  </a:pPr>
                  <a14:m>
                    <m:oMath xmlns:m="http://schemas.openxmlformats.org/officeDocument/2006/math">
                      <m:r>
                        <a:rPr lang="en-US" sz="2800" b="0" i="1" smtClean="0">
                          <a:latin typeface="Cambria Math" panose="02040503050406030204" pitchFamily="18" charset="0"/>
                        </a:rPr>
                        <m:t>𝐶</m:t>
                      </m:r>
                      <m:r>
                        <a:rPr lang="x-IV_mathan" sz="2800" i="1">
                          <a:latin typeface="Cambria Math" panose="02040503050406030204" pitchFamily="18" charset="0"/>
                        </a:rPr>
                        <m:t>∧</m:t>
                      </m:r>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x-IV_mathan" sz="2800">
                          <a:latin typeface="Cambria Math" panose="02040503050406030204" pitchFamily="18" charset="0"/>
                        </a:rPr>
                        <m:t>∨</m:t>
                      </m:r>
                      <m:r>
                        <m:rPr>
                          <m:sty m:val="p"/>
                        </m:rPr>
                        <a:rPr lang="en-US" sz="2800" b="0" i="0" smtClean="0">
                          <a:latin typeface="Cambria Math" panose="02040503050406030204" pitchFamily="18" charset="0"/>
                        </a:rPr>
                        <m:t>A</m:t>
                      </m:r>
                      <m:r>
                        <a:rPr lang="en-US" sz="2800" b="0" i="0" smtClean="0">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rPr>
                        <m:t>𝐶</m:t>
                      </m:r>
                      <m:r>
                        <a:rPr lang="x-IV_mathan" sz="2800" i="1">
                          <a:latin typeface="Cambria Math" panose="02040503050406030204" pitchFamily="18" charset="0"/>
                        </a:rPr>
                        <m:t>∧</m:t>
                      </m:r>
                      <m:r>
                        <a:rPr lang="en-US" sz="2800" i="1">
                          <a:latin typeface="Cambria Math" panose="02040503050406030204" pitchFamily="18" charset="0"/>
                        </a:rPr>
                        <m:t>𝐷</m:t>
                      </m:r>
                      <m:r>
                        <a:rPr lang="x-IV_mathan"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oMath>
                  </a14:m>
                  <a:endParaRPr lang="en-US" sz="2800" i="1" dirty="0"/>
                </a:p>
                <a:p>
                  <a:pPr marL="514350" indent="-514350">
                    <a:buFont typeface="+mj-lt"/>
                    <a:buAutoNum type="arabicPeriod"/>
                  </a:pPr>
                  <a14:m>
                    <m:oMath xmlns:m="http://schemas.openxmlformats.org/officeDocument/2006/math">
                      <m:r>
                        <a:rPr lang="en-US" sz="2800" b="0" i="1" smtClean="0">
                          <a:latin typeface="Cambria Math" panose="02040503050406030204" pitchFamily="18" charset="0"/>
                        </a:rPr>
                        <m:t>𝐶</m:t>
                      </m:r>
                      <m:r>
                        <a:rPr lang="x-IV_mathan" sz="2800" i="1">
                          <a:latin typeface="Cambria Math" panose="02040503050406030204" pitchFamily="18" charset="0"/>
                        </a:rPr>
                        <m:t>∧</m:t>
                      </m:r>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x-IV_mathan" sz="2800">
                          <a:latin typeface="Cambria Math" panose="02040503050406030204" pitchFamily="18" charset="0"/>
                        </a:rPr>
                        <m:t>∨</m:t>
                      </m:r>
                      <m:r>
                        <m:rPr>
                          <m:sty m:val="p"/>
                        </m:rPr>
                        <a:rPr lang="en-US" sz="2800" b="0" i="0" smtClean="0">
                          <a:latin typeface="Cambria Math" panose="02040503050406030204" pitchFamily="18" charset="0"/>
                        </a:rPr>
                        <m:t>A</m:t>
                      </m:r>
                      <m:r>
                        <a:rPr lang="en-US" sz="2800" b="0" i="0" smtClean="0">
                          <a:latin typeface="Cambria Math" panose="02040503050406030204" pitchFamily="18" charset="0"/>
                        </a:rPr>
                        <m:t>)</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𝐶</m:t>
                      </m:r>
                      <m:r>
                        <a:rPr lang="x-IV_mathan" sz="2800" i="1">
                          <a:latin typeface="Cambria Math" panose="02040503050406030204" pitchFamily="18" charset="0"/>
                        </a:rPr>
                        <m:t>∧</m:t>
                      </m:r>
                      <m:r>
                        <a:rPr lang="en-US" sz="2800" i="1">
                          <a:latin typeface="Cambria Math" panose="02040503050406030204" pitchFamily="18" charset="0"/>
                        </a:rPr>
                        <m:t>𝐷</m:t>
                      </m:r>
                      <m:r>
                        <a:rPr lang="en-US" sz="2800" b="0" i="1" smtClean="0">
                          <a:latin typeface="Cambria Math" panose="02040503050406030204" pitchFamily="18" charset="0"/>
                        </a:rPr>
                        <m:t>)</m:t>
                      </m:r>
                      <m:r>
                        <a:rPr lang="x-IV_mathan" sz="2800">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oMath>
                  </a14:m>
                  <a:endParaRPr lang="en-US" sz="2800" i="1" dirty="0"/>
                </a:p>
                <a:p>
                  <a:pPr marL="514350" indent="-514350">
                    <a:buFont typeface="+mj-lt"/>
                    <a:buAutoNum type="arabicPeriod"/>
                  </a:pPr>
                  <a14:m>
                    <m:oMath xmlns:m="http://schemas.openxmlformats.org/officeDocument/2006/math">
                      <m:r>
                        <a:rPr lang="en-US" sz="2800" b="0" i="1" smtClean="0">
                          <a:latin typeface="Cambria Math" panose="02040503050406030204" pitchFamily="18" charset="0"/>
                        </a:rPr>
                        <m:t>𝐶</m:t>
                      </m:r>
                      <m:r>
                        <a:rPr lang="x-IV_mathan" sz="2800" i="1">
                          <a:latin typeface="Cambria Math" panose="02040503050406030204" pitchFamily="18" charset="0"/>
                        </a:rPr>
                        <m:t>∧</m:t>
                      </m:r>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x-IV_mathan" sz="2800">
                          <a:latin typeface="Cambria Math" panose="02040503050406030204" pitchFamily="18" charset="0"/>
                        </a:rPr>
                        <m:t>∨</m:t>
                      </m:r>
                      <m:r>
                        <m:rPr>
                          <m:sty m:val="p"/>
                        </m:rPr>
                        <a:rPr lang="en-US" sz="2800" b="0" i="0" smtClean="0">
                          <a:latin typeface="Cambria Math" panose="02040503050406030204" pitchFamily="18" charset="0"/>
                        </a:rPr>
                        <m:t>A</m:t>
                      </m:r>
                      <m:r>
                        <a:rPr lang="en-US" sz="2800" b="0" i="0" smtClean="0">
                          <a:latin typeface="Cambria Math" panose="02040503050406030204" pitchFamily="18" charset="0"/>
                        </a:rPr>
                        <m:t>)</m:t>
                      </m:r>
                      <m:r>
                        <a:rPr lang="en-US" sz="2800" i="1">
                          <a:latin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𝐶</m:t>
                      </m:r>
                      <m:r>
                        <a:rPr lang="x-IV_mathan" sz="280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𝐷</m:t>
                      </m:r>
                      <m:r>
                        <a:rPr lang="x-IV_mathan" sz="2800">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oMath>
                  </a14:m>
                  <a:endParaRPr lang="en-US" sz="2800" i="1" dirty="0"/>
                </a:p>
              </p:txBody>
            </p:sp>
          </mc:Choice>
          <mc:Fallback>
            <p:sp>
              <p:nvSpPr>
                <p:cNvPr id="7" name="TextBox 6">
                  <a:extLst>
                    <a:ext uri="{FF2B5EF4-FFF2-40B4-BE49-F238E27FC236}">
                      <a16:creationId xmlns:a16="http://schemas.microsoft.com/office/drawing/2014/main" id="{193090A3-27CC-D111-8697-FC2F2C0704C9}"/>
                    </a:ext>
                  </a:extLst>
                </p:cNvPr>
                <p:cNvSpPr txBox="1">
                  <a:spLocks noRot="1" noChangeAspect="1" noMove="1" noResize="1" noEditPoints="1" noAdjustHandles="1" noChangeArrowheads="1" noChangeShapeType="1" noTextEdit="1"/>
                </p:cNvSpPr>
                <p:nvPr/>
              </p:nvSpPr>
              <p:spPr>
                <a:xfrm>
                  <a:off x="6096000" y="1690688"/>
                  <a:ext cx="5434442" cy="1815882"/>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9A4FD6-835B-FF5B-580B-F94FE8546AD4}"/>
                </a:ext>
              </a:extLst>
            </p:cNvPr>
            <p:cNvSpPr txBox="1"/>
            <p:nvPr/>
          </p:nvSpPr>
          <p:spPr>
            <a:xfrm>
              <a:off x="2266122" y="1690688"/>
              <a:ext cx="3829878" cy="1815882"/>
            </a:xfrm>
            <a:prstGeom prst="rect">
              <a:avLst/>
            </a:prstGeom>
            <a:noFill/>
          </p:spPr>
          <p:txBody>
            <a:bodyPr wrap="square" rtlCol="0">
              <a:spAutoFit/>
            </a:bodyPr>
            <a:lstStyle/>
            <a:p>
              <a:pPr algn="r"/>
              <a:r>
                <a:rPr lang="en-US" sz="2800" dirty="0"/>
                <a:t>Original Expression</a:t>
              </a:r>
            </a:p>
            <a:p>
              <a:pPr algn="r"/>
              <a:r>
                <a:rPr lang="en-US" sz="2800" dirty="0"/>
                <a:t>Implication Elimination</a:t>
              </a:r>
            </a:p>
            <a:p>
              <a:pPr algn="r"/>
              <a:r>
                <a:rPr lang="en-US" sz="2800" dirty="0"/>
                <a:t>Implication Elimination</a:t>
              </a:r>
            </a:p>
            <a:p>
              <a:pPr algn="r"/>
              <a:r>
                <a:rPr lang="en-US" sz="2800" dirty="0"/>
                <a:t>De Morgan</a:t>
              </a:r>
            </a:p>
          </p:txBody>
        </p:sp>
      </p:grpSp>
      <p:grpSp>
        <p:nvGrpSpPr>
          <p:cNvPr id="12" name="Group 11">
            <a:extLst>
              <a:ext uri="{FF2B5EF4-FFF2-40B4-BE49-F238E27FC236}">
                <a16:creationId xmlns:a16="http://schemas.microsoft.com/office/drawing/2014/main" id="{905FE233-07E3-11A2-1040-1D5CAA238EE0}"/>
              </a:ext>
            </a:extLst>
          </p:cNvPr>
          <p:cNvGrpSpPr/>
          <p:nvPr/>
        </p:nvGrpSpPr>
        <p:grpSpPr>
          <a:xfrm>
            <a:off x="1991947" y="4045615"/>
            <a:ext cx="8208106" cy="954107"/>
            <a:chOff x="1754781" y="3893019"/>
            <a:chExt cx="8208106" cy="954107"/>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499AED-A2B9-EF19-94C7-985118066634}"/>
                    </a:ext>
                  </a:extLst>
                </p:cNvPr>
                <p:cNvSpPr txBox="1"/>
                <p:nvPr/>
              </p:nvSpPr>
              <p:spPr>
                <a:xfrm>
                  <a:off x="1754781" y="3893019"/>
                  <a:ext cx="3903896" cy="954107"/>
                </a:xfrm>
                <a:prstGeom prst="rect">
                  <a:avLst/>
                </a:prstGeom>
                <a:noFill/>
              </p:spPr>
              <p:txBody>
                <a:bodyPr wrap="square" rtlCol="0">
                  <a:spAutoFit/>
                </a:bodyPr>
                <a:lstStyle/>
                <a:p>
                  <a:pPr algn="ctr"/>
                  <a:r>
                    <a:rPr lang="en-US" sz="2800" b="1" dirty="0"/>
                    <a:t>Implication Elimination</a:t>
                  </a:r>
                </a:p>
                <a:p>
                  <a:pPr algn="ct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rPr>
                          <m:t>α</m:t>
                        </m:r>
                        <m:r>
                          <a:rPr lang="x-IV_mathan" sz="2800">
                            <a:latin typeface="Cambria Math" panose="02040503050406030204" pitchFamily="18" charset="0"/>
                          </a:rPr>
                          <m:t>⇒</m:t>
                        </m:r>
                        <m:r>
                          <m:rPr>
                            <m:sty m:val="p"/>
                          </m:rPr>
                          <a:rPr lang="en-US" sz="2800" i="1" smtClean="0">
                            <a:latin typeface="Cambria Math" panose="02040503050406030204" pitchFamily="18" charset="0"/>
                            <a:ea typeface="Cambria Math" panose="02040503050406030204" pitchFamily="18" charset="0"/>
                          </a:rPr>
                          <m:t>β</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rPr>
                          <m:t>α</m:t>
                        </m:r>
                        <m:r>
                          <a:rPr lang="x-IV_mathan" sz="2800">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rPr>
                          <m:t>β</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p:sp>
              <p:nvSpPr>
                <p:cNvPr id="9" name="TextBox 8">
                  <a:extLst>
                    <a:ext uri="{FF2B5EF4-FFF2-40B4-BE49-F238E27FC236}">
                      <a16:creationId xmlns:a16="http://schemas.microsoft.com/office/drawing/2014/main" id="{C1499AED-A2B9-EF19-94C7-985118066634}"/>
                    </a:ext>
                  </a:extLst>
                </p:cNvPr>
                <p:cNvSpPr txBox="1">
                  <a:spLocks noRot="1" noChangeAspect="1" noMove="1" noResize="1" noEditPoints="1" noAdjustHandles="1" noChangeArrowheads="1" noChangeShapeType="1" noTextEdit="1"/>
                </p:cNvSpPr>
                <p:nvPr/>
              </p:nvSpPr>
              <p:spPr>
                <a:xfrm>
                  <a:off x="1754781" y="3893019"/>
                  <a:ext cx="3903896" cy="954107"/>
                </a:xfrm>
                <a:prstGeom prst="rect">
                  <a:avLst/>
                </a:prstGeom>
                <a:blipFill>
                  <a:blip r:embed="rId4"/>
                  <a:stretch>
                    <a:fillRect l="-1875" t="-7051" r="-15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74F0FF2-1B00-2604-D6DA-8D68F0BD854E}"/>
                    </a:ext>
                  </a:extLst>
                </p:cNvPr>
                <p:cNvSpPr txBox="1"/>
                <p:nvPr/>
              </p:nvSpPr>
              <p:spPr>
                <a:xfrm>
                  <a:off x="6058991" y="3893019"/>
                  <a:ext cx="3903896" cy="954107"/>
                </a:xfrm>
                <a:prstGeom prst="rect">
                  <a:avLst/>
                </a:prstGeom>
                <a:noFill/>
              </p:spPr>
              <p:txBody>
                <a:bodyPr wrap="square" rtlCol="0">
                  <a:spAutoFit/>
                </a:bodyPr>
                <a:lstStyle/>
                <a:p>
                  <a:pPr algn="ctr"/>
                  <a:r>
                    <a:rPr lang="en-US" sz="2800" b="1" dirty="0"/>
                    <a:t>De Morgan</a:t>
                  </a:r>
                </a:p>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rPr>
                          <m:t>α</m:t>
                        </m:r>
                        <m:r>
                          <a:rPr lang="x-IV_mathan" sz="2800" i="1">
                            <a:latin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rPr>
                          <m:t>β</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rPr>
                          <m:t>α</m:t>
                        </m:r>
                        <m:r>
                          <a:rPr lang="x-IV_mathan" sz="280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m:rPr>
                            <m:sty m:val="p"/>
                          </m:rPr>
                          <a:rPr lang="en-US" sz="2800" i="1">
                            <a:latin typeface="Cambria Math" panose="02040503050406030204" pitchFamily="18" charset="0"/>
                            <a:ea typeface="Cambria Math" panose="02040503050406030204" pitchFamily="18" charset="0"/>
                          </a:rPr>
                          <m:t>β</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p:sp>
              <p:nvSpPr>
                <p:cNvPr id="11" name="TextBox 10">
                  <a:extLst>
                    <a:ext uri="{FF2B5EF4-FFF2-40B4-BE49-F238E27FC236}">
                      <a16:creationId xmlns:a16="http://schemas.microsoft.com/office/drawing/2014/main" id="{B74F0FF2-1B00-2604-D6DA-8D68F0BD854E}"/>
                    </a:ext>
                  </a:extLst>
                </p:cNvPr>
                <p:cNvSpPr txBox="1">
                  <a:spLocks noRot="1" noChangeAspect="1" noMove="1" noResize="1" noEditPoints="1" noAdjustHandles="1" noChangeArrowheads="1" noChangeShapeType="1" noTextEdit="1"/>
                </p:cNvSpPr>
                <p:nvPr/>
              </p:nvSpPr>
              <p:spPr>
                <a:xfrm>
                  <a:off x="6058991" y="3893019"/>
                  <a:ext cx="3903896" cy="954107"/>
                </a:xfrm>
                <a:prstGeom prst="rect">
                  <a:avLst/>
                </a:prstGeom>
                <a:blipFill>
                  <a:blip r:embed="rId5"/>
                  <a:stretch>
                    <a:fillRect t="-7051"/>
                  </a:stretch>
                </a:blipFill>
              </p:spPr>
              <p:txBody>
                <a:bodyPr/>
                <a:lstStyle/>
                <a:p>
                  <a:r>
                    <a:rPr lang="en-US">
                      <a:noFill/>
                    </a:rPr>
                    <a:t> </a:t>
                  </a:r>
                </a:p>
              </p:txBody>
            </p:sp>
          </mc:Fallback>
        </mc:AlternateContent>
      </p:grpSp>
    </p:spTree>
    <p:extLst>
      <p:ext uri="{BB962C8B-B14F-4D97-AF65-F5344CB8AC3E}">
        <p14:creationId xmlns:p14="http://schemas.microsoft.com/office/powerpoint/2010/main" val="2372922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B1828-D627-C3FA-9AAD-377A075F3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81799-33A2-8D3C-D798-290D576D8165}"/>
              </a:ext>
            </a:extLst>
          </p:cNvPr>
          <p:cNvSpPr>
            <a:spLocks noGrp="1"/>
          </p:cNvSpPr>
          <p:nvPr>
            <p:ph type="title"/>
          </p:nvPr>
        </p:nvSpPr>
        <p:spPr>
          <a:xfrm>
            <a:off x="1289824" y="354638"/>
            <a:ext cx="9612350" cy="847413"/>
          </a:xfrm>
        </p:spPr>
        <p:txBody>
          <a:bodyPr>
            <a:normAutofit/>
          </a:bodyPr>
          <a:lstStyle/>
          <a:p>
            <a:r>
              <a:rPr lang="en-US" dirty="0"/>
              <a:t>Breaking out the Toolbox</a:t>
            </a:r>
          </a:p>
        </p:txBody>
      </p:sp>
      <p:sp>
        <p:nvSpPr>
          <p:cNvPr id="24" name="Footer Placeholder 23">
            <a:extLst>
              <a:ext uri="{FF2B5EF4-FFF2-40B4-BE49-F238E27FC236}">
                <a16:creationId xmlns:a16="http://schemas.microsoft.com/office/drawing/2014/main" id="{9AE80202-9A2E-14DD-8E12-60A156C77158}"/>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77FBF307-5A13-19FC-2CFE-A46896D6E24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3" name="Content Placeholder 3">
            <a:extLst>
              <a:ext uri="{FF2B5EF4-FFF2-40B4-BE49-F238E27FC236}">
                <a16:creationId xmlns:a16="http://schemas.microsoft.com/office/drawing/2014/main" id="{474051A9-D0CD-51F6-800E-01640CD2E985}"/>
              </a:ext>
            </a:extLst>
          </p:cNvPr>
          <p:cNvSpPr txBox="1">
            <a:spLocks/>
          </p:cNvSpPr>
          <p:nvPr/>
        </p:nvSpPr>
        <p:spPr>
          <a:xfrm>
            <a:off x="1289824" y="1818041"/>
            <a:ext cx="3785759" cy="39223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t>Remember Modus Pones? Now, we have an application that is complete for KBs in Horn Form.</a:t>
            </a:r>
          </a:p>
          <a:p>
            <a:pPr marL="285750" indent="-285750"/>
            <a:r>
              <a:rPr lang="en-US" sz="2800" dirty="0"/>
              <a:t>Can be used with forward chaining or backward chaining.</a:t>
            </a:r>
          </a:p>
          <a:p>
            <a:pPr marL="285750" indent="-285750"/>
            <a:r>
              <a:rPr lang="en-US" dirty="0"/>
              <a:t>Runs in </a:t>
            </a:r>
            <a:r>
              <a:rPr lang="en-US" b="1" dirty="0"/>
              <a:t>linear </a:t>
            </a:r>
            <a:r>
              <a:rPr lang="en-US" dirty="0"/>
              <a:t>time.</a:t>
            </a:r>
            <a:endParaRPr lang="en-US" sz="28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DF29542-6D70-8A46-AED6-4E10E9B915A7}"/>
                  </a:ext>
                </a:extLst>
              </p:cNvPr>
              <p:cNvSpPr txBox="1"/>
              <p:nvPr/>
            </p:nvSpPr>
            <p:spPr>
              <a:xfrm>
                <a:off x="5075583" y="1647254"/>
                <a:ext cx="5903844" cy="1414041"/>
              </a:xfrm>
              <a:prstGeom prst="rect">
                <a:avLst/>
              </a:prstGeom>
              <a:noFill/>
            </p:spPr>
            <p:txBody>
              <a:bodyPr wrap="square" rtlCol="0">
                <a:spAutoFit/>
              </a:bodyPr>
              <a:lstStyle/>
              <a:p>
                <a:pPr algn="ctr"/>
                <a:r>
                  <a:rPr lang="en-US" sz="2800" b="1" dirty="0"/>
                  <a:t>Modus Ponens (for Horn Form)</a:t>
                </a:r>
              </a:p>
              <a:p>
                <a:pPr algn="ct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sSub>
                            <m:sSubPr>
                              <m:ctrlPr>
                                <a:rPr lang="en-US" sz="2800" i="1" smtClean="0">
                                  <a:latin typeface="Cambria Math" panose="02040503050406030204" pitchFamily="18" charset="0"/>
                                </a:rPr>
                              </m:ctrlPr>
                            </m:sSubPr>
                            <m:e>
                              <m:r>
                                <m:rPr>
                                  <m:sty m:val="p"/>
                                </m:rPr>
                                <a:rPr lang="el-GR" sz="2800" i="1">
                                  <a:latin typeface="Cambria Math" panose="02040503050406030204" pitchFamily="18" charset="0"/>
                                </a:rPr>
                                <m:t>α</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α</m:t>
                              </m:r>
                            </m:e>
                            <m:sub>
                              <m:r>
                                <a:rPr lang="en-US" sz="2800" b="0" i="1" smtClean="0">
                                  <a:latin typeface="Cambria Math" panose="02040503050406030204" pitchFamily="18" charset="0"/>
                                </a:rPr>
                                <m:t>𝑛</m:t>
                              </m:r>
                            </m:sub>
                          </m:sSub>
                          <m: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α</m:t>
                              </m:r>
                            </m:e>
                            <m:sub>
                              <m:r>
                                <a:rPr lang="en-US" sz="2800" i="1">
                                  <a:latin typeface="Cambria Math" panose="02040503050406030204" pitchFamily="18" charset="0"/>
                                </a:rPr>
                                <m:t>1</m:t>
                              </m:r>
                            </m:sub>
                          </m:sSub>
                          <m:r>
                            <a:rPr lang="x-IV_mathan" sz="2800" i="1">
                              <a:latin typeface="Cambria Math" panose="02040503050406030204" pitchFamily="18" charset="0"/>
                            </a:rPr>
                            <m:t>∧</m:t>
                          </m:r>
                          <m:r>
                            <a:rPr lang="en-US" sz="2800" b="0" i="1" smtClean="0">
                              <a:latin typeface="Cambria Math" panose="02040503050406030204" pitchFamily="18" charset="0"/>
                            </a:rPr>
                            <m:t>…</m:t>
                          </m:r>
                          <m:r>
                            <a:rPr lang="x-IV_mathan" sz="2800" i="1">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α</m:t>
                              </m:r>
                            </m:e>
                            <m:sub>
                              <m:r>
                                <a:rPr lang="en-US" sz="2800" b="0" i="1" smtClean="0">
                                  <a:latin typeface="Cambria Math" panose="02040503050406030204" pitchFamily="18" charset="0"/>
                                </a:rPr>
                                <m:t>𝑛</m:t>
                              </m:r>
                            </m:sub>
                          </m:sSub>
                          <m:r>
                            <a:rPr lang="x-IV_mathan"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num>
                        <m:den>
                          <m:r>
                            <a:rPr lang="en-US" sz="2800" i="1" smtClean="0">
                              <a:latin typeface="Cambria Math" panose="02040503050406030204" pitchFamily="18" charset="0"/>
                              <a:ea typeface="Cambria Math" panose="02040503050406030204" pitchFamily="18" charset="0"/>
                            </a:rPr>
                            <m:t>𝛽</m:t>
                          </m:r>
                        </m:den>
                      </m:f>
                    </m:oMath>
                  </m:oMathPara>
                </a14:m>
                <a:endParaRPr lang="en-US" sz="2800" dirty="0"/>
              </a:p>
            </p:txBody>
          </p:sp>
        </mc:Choice>
        <mc:Fallback>
          <p:sp>
            <p:nvSpPr>
              <p:cNvPr id="5" name="TextBox 4">
                <a:extLst>
                  <a:ext uri="{FF2B5EF4-FFF2-40B4-BE49-F238E27FC236}">
                    <a16:creationId xmlns:a16="http://schemas.microsoft.com/office/drawing/2014/main" id="{EDF29542-6D70-8A46-AED6-4E10E9B915A7}"/>
                  </a:ext>
                </a:extLst>
              </p:cNvPr>
              <p:cNvSpPr txBox="1">
                <a:spLocks noRot="1" noChangeAspect="1" noMove="1" noResize="1" noEditPoints="1" noAdjustHandles="1" noChangeArrowheads="1" noChangeShapeType="1" noTextEdit="1"/>
              </p:cNvSpPr>
              <p:nvPr/>
            </p:nvSpPr>
            <p:spPr>
              <a:xfrm>
                <a:off x="5075583" y="1647254"/>
                <a:ext cx="5903844" cy="1414041"/>
              </a:xfrm>
              <a:prstGeom prst="rect">
                <a:avLst/>
              </a:prstGeom>
              <a:blipFill>
                <a:blip r:embed="rId3"/>
                <a:stretch>
                  <a:fillRect t="-43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B9A2204-041F-11D4-FF1C-F0C1768A8F50}"/>
                  </a:ext>
                </a:extLst>
              </p:cNvPr>
              <p:cNvSpPr txBox="1"/>
              <p:nvPr/>
            </p:nvSpPr>
            <p:spPr>
              <a:xfrm>
                <a:off x="5075583" y="3635329"/>
                <a:ext cx="5903844" cy="2275816"/>
              </a:xfrm>
              <a:prstGeom prst="rect">
                <a:avLst/>
              </a:prstGeom>
              <a:noFill/>
            </p:spPr>
            <p:txBody>
              <a:bodyPr wrap="square" rtlCol="0">
                <a:spAutoFit/>
              </a:bodyPr>
              <a:lstStyle/>
              <a:p>
                <a:pPr algn="ctr"/>
                <a:r>
                  <a:rPr lang="en-US" sz="2800" b="1" dirty="0"/>
                  <a:t>Alternative Perspective…</a:t>
                </a:r>
              </a:p>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𝐾𝐵</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1</m:t>
                          </m:r>
                        </m:sub>
                      </m:sSub>
                      <m:r>
                        <a:rPr lang="x-IV_mathan" sz="2800" i="1">
                          <a:latin typeface="Cambria Math" panose="02040503050406030204" pitchFamily="18" charset="0"/>
                        </a:rPr>
                        <m:t>∧</m:t>
                      </m:r>
                      <m:r>
                        <a:rPr lang="en-US" sz="2800" b="0" i="1" smtClean="0">
                          <a:latin typeface="Cambria Math" panose="02040503050406030204" pitchFamily="18" charset="0"/>
                        </a:rPr>
                        <m:t>…</m:t>
                      </m:r>
                      <m:r>
                        <a:rPr lang="x-IV_mathan"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oMath>
                  </m:oMathPara>
                </a14:m>
                <a:endParaRPr lang="en-US" sz="2800" dirty="0"/>
              </a:p>
              <a:p>
                <a:pPr algn="ctr"/>
                <a:endParaRPr lang="en-US" sz="2800" dirty="0"/>
              </a:p>
              <a:p>
                <a:pPr algn="ct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rPr>
                            <m:t>𝐾</m:t>
                          </m:r>
                          <m:r>
                            <a:rPr lang="en-US" sz="2800" b="0" i="1" smtClean="0">
                              <a:latin typeface="Cambria Math" panose="02040503050406030204" pitchFamily="18" charset="0"/>
                            </a:rPr>
                            <m:t>𝐵</m:t>
                          </m:r>
                          <m:r>
                            <a:rPr lang="en-US" sz="2800" b="0" i="0" smtClean="0">
                              <a:latin typeface="Cambria Math" panose="02040503050406030204" pitchFamily="18" charset="0"/>
                            </a:rPr>
                            <m:t>,</m:t>
                          </m:r>
                          <m:r>
                            <a:rPr lang="en-US" sz="2800" b="0" i="1" smtClean="0">
                              <a:latin typeface="Cambria Math" panose="02040503050406030204" pitchFamily="18" charset="0"/>
                            </a:rPr>
                            <m:t>      </m:t>
                          </m:r>
                          <m:r>
                            <a:rPr lang="en-US" sz="2800" i="1" smtClean="0">
                              <a:latin typeface="Cambria Math" panose="02040503050406030204" pitchFamily="18" charset="0"/>
                            </a:rPr>
                            <m:t>𝐾</m:t>
                          </m:r>
                          <m:r>
                            <a:rPr lang="en-US" sz="2800" b="0" i="1" smtClean="0">
                              <a:latin typeface="Cambria Math" panose="02040503050406030204" pitchFamily="18" charset="0"/>
                            </a:rPr>
                            <m:t>𝐵</m:t>
                          </m:r>
                          <m:r>
                            <a:rPr lang="x-IV_mathan" sz="2800" i="1">
                              <a:latin typeface="Cambria Math" panose="02040503050406030204" pitchFamily="18" charset="0"/>
                            </a:rPr>
                            <m:t>⇒</m:t>
                          </m:r>
                          <m:r>
                            <a:rPr lang="x-IV_mathan" sz="2800" i="1" smtClean="0">
                              <a:latin typeface="Cambria Math" panose="02040503050406030204" pitchFamily="18" charset="0"/>
                              <a:ea typeface="Cambria Math" panose="02040503050406030204" pitchFamily="18" charset="0"/>
                            </a:rPr>
                            <m:t>𝛽</m:t>
                          </m:r>
                        </m:num>
                        <m:den>
                          <m:r>
                            <a:rPr lang="en-US" sz="2800" i="1" smtClean="0">
                              <a:latin typeface="Cambria Math" panose="02040503050406030204" pitchFamily="18" charset="0"/>
                              <a:ea typeface="Cambria Math" panose="02040503050406030204" pitchFamily="18" charset="0"/>
                            </a:rPr>
                            <m:t>𝛽</m:t>
                          </m:r>
                        </m:den>
                      </m:f>
                    </m:oMath>
                  </m:oMathPara>
                </a14:m>
                <a:endParaRPr lang="en-US" sz="2800" dirty="0"/>
              </a:p>
            </p:txBody>
          </p:sp>
        </mc:Choice>
        <mc:Fallback>
          <p:sp>
            <p:nvSpPr>
              <p:cNvPr id="4" name="TextBox 3">
                <a:extLst>
                  <a:ext uri="{FF2B5EF4-FFF2-40B4-BE49-F238E27FC236}">
                    <a16:creationId xmlns:a16="http://schemas.microsoft.com/office/drawing/2014/main" id="{6B9A2204-041F-11D4-FF1C-F0C1768A8F50}"/>
                  </a:ext>
                </a:extLst>
              </p:cNvPr>
              <p:cNvSpPr txBox="1">
                <a:spLocks noRot="1" noChangeAspect="1" noMove="1" noResize="1" noEditPoints="1" noAdjustHandles="1" noChangeArrowheads="1" noChangeShapeType="1" noTextEdit="1"/>
              </p:cNvSpPr>
              <p:nvPr/>
            </p:nvSpPr>
            <p:spPr>
              <a:xfrm>
                <a:off x="5075583" y="3635329"/>
                <a:ext cx="5903844" cy="2275816"/>
              </a:xfrm>
              <a:prstGeom prst="rect">
                <a:avLst/>
              </a:prstGeom>
              <a:blipFill>
                <a:blip r:embed="rId4"/>
                <a:stretch>
                  <a:fillRect t="-2674"/>
                </a:stretch>
              </a:blipFill>
            </p:spPr>
            <p:txBody>
              <a:bodyPr/>
              <a:lstStyle/>
              <a:p>
                <a:r>
                  <a:rPr lang="en-US">
                    <a:noFill/>
                  </a:rPr>
                  <a:t> </a:t>
                </a:r>
              </a:p>
            </p:txBody>
          </p:sp>
        </mc:Fallback>
      </mc:AlternateContent>
    </p:spTree>
    <p:extLst>
      <p:ext uri="{BB962C8B-B14F-4D97-AF65-F5344CB8AC3E}">
        <p14:creationId xmlns:p14="http://schemas.microsoft.com/office/powerpoint/2010/main" val="125229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F06DE-5DE3-13F9-0043-A21415085C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9AC205-55B9-0532-2C94-E48B44DD69D6}"/>
              </a:ext>
            </a:extLst>
          </p:cNvPr>
          <p:cNvSpPr>
            <a:spLocks noGrp="1"/>
          </p:cNvSpPr>
          <p:nvPr>
            <p:ph type="title"/>
          </p:nvPr>
        </p:nvSpPr>
        <p:spPr>
          <a:xfrm>
            <a:off x="838200" y="260467"/>
            <a:ext cx="10515600" cy="939568"/>
          </a:xfrm>
        </p:spPr>
        <p:txBody>
          <a:bodyPr/>
          <a:lstStyle/>
          <a:p>
            <a:r>
              <a:rPr lang="en-US" dirty="0"/>
              <a:t>This Goofy Lad</a:t>
            </a:r>
          </a:p>
        </p:txBody>
      </p:sp>
      <p:sp>
        <p:nvSpPr>
          <p:cNvPr id="7" name="Footer Placeholder 6">
            <a:extLst>
              <a:ext uri="{FF2B5EF4-FFF2-40B4-BE49-F238E27FC236}">
                <a16:creationId xmlns:a16="http://schemas.microsoft.com/office/drawing/2014/main" id="{79B3BD80-E39E-EF74-CCB3-6CF8B5FBCAEC}"/>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C2CB8EF3-2E67-56D9-D11F-E10CA15EC767}"/>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9F0D7471-B050-D059-A41B-754CAE7BE78D}"/>
              </a:ext>
            </a:extLst>
          </p:cNvPr>
          <p:cNvPicPr>
            <a:picLocks noChangeAspect="1"/>
          </p:cNvPicPr>
          <p:nvPr/>
        </p:nvPicPr>
        <p:blipFill>
          <a:blip r:embed="rId3"/>
          <a:stretch>
            <a:fillRect/>
          </a:stretch>
        </p:blipFill>
        <p:spPr>
          <a:xfrm>
            <a:off x="1612554" y="1200035"/>
            <a:ext cx="2426046" cy="5156315"/>
          </a:xfrm>
          <a:prstGeom prst="rect">
            <a:avLst/>
          </a:prstGeom>
        </p:spPr>
      </p:pic>
      <p:sp>
        <p:nvSpPr>
          <p:cNvPr id="5" name="Content Placeholder 3">
            <a:extLst>
              <a:ext uri="{FF2B5EF4-FFF2-40B4-BE49-F238E27FC236}">
                <a16:creationId xmlns:a16="http://schemas.microsoft.com/office/drawing/2014/main" id="{134464E5-8F52-2EF0-7D16-638C9C742C9E}"/>
              </a:ext>
            </a:extLst>
          </p:cNvPr>
          <p:cNvSpPr txBox="1">
            <a:spLocks/>
          </p:cNvSpPr>
          <p:nvPr/>
        </p:nvSpPr>
        <p:spPr>
          <a:xfrm>
            <a:off x="4038600" y="1715763"/>
            <a:ext cx="6540846" cy="41248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dirty="0"/>
          </a:p>
        </p:txBody>
      </p:sp>
      <p:sp>
        <p:nvSpPr>
          <p:cNvPr id="6" name="Content Placeholder 3">
            <a:extLst>
              <a:ext uri="{FF2B5EF4-FFF2-40B4-BE49-F238E27FC236}">
                <a16:creationId xmlns:a16="http://schemas.microsoft.com/office/drawing/2014/main" id="{70847252-A401-A319-DF4F-02338C3F367D}"/>
              </a:ext>
            </a:extLst>
          </p:cNvPr>
          <p:cNvSpPr txBox="1">
            <a:spLocks/>
          </p:cNvSpPr>
          <p:nvPr/>
        </p:nvSpPr>
        <p:spPr>
          <a:xfrm>
            <a:off x="4038599" y="1200035"/>
            <a:ext cx="6540846" cy="18225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t>Few things are more relatable than our own mortal existence!</a:t>
            </a:r>
          </a:p>
          <a:p>
            <a:pPr marL="285750" indent="-285750"/>
            <a:r>
              <a:rPr lang="en-US" dirty="0"/>
              <a:t>Also, humans and KB agents share a depressing number of similarities.</a:t>
            </a:r>
          </a:p>
        </p:txBody>
      </p:sp>
      <p:pic>
        <p:nvPicPr>
          <p:cNvPr id="10" name="Picture 9" descr="Cartoon character sitting at a table&#10;&#10;Description automatically generated">
            <a:extLst>
              <a:ext uri="{FF2B5EF4-FFF2-40B4-BE49-F238E27FC236}">
                <a16:creationId xmlns:a16="http://schemas.microsoft.com/office/drawing/2014/main" id="{11C18362-4D46-D046-9A07-8F167EC1F84B}"/>
              </a:ext>
            </a:extLst>
          </p:cNvPr>
          <p:cNvPicPr>
            <a:picLocks noChangeAspect="1"/>
          </p:cNvPicPr>
          <p:nvPr/>
        </p:nvPicPr>
        <p:blipFill>
          <a:blip r:embed="rId4"/>
          <a:stretch>
            <a:fillRect/>
          </a:stretch>
        </p:blipFill>
        <p:spPr>
          <a:xfrm>
            <a:off x="5494302" y="3385724"/>
            <a:ext cx="3629440" cy="2607504"/>
          </a:xfrm>
          <a:prstGeom prst="rect">
            <a:avLst/>
          </a:prstGeom>
        </p:spPr>
      </p:pic>
    </p:spTree>
    <p:extLst>
      <p:ext uri="{BB962C8B-B14F-4D97-AF65-F5344CB8AC3E}">
        <p14:creationId xmlns:p14="http://schemas.microsoft.com/office/powerpoint/2010/main" val="123020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40EFF-26A3-E76D-DA78-7ADDB4D5F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F15EB-00CD-192B-73A1-2124E443E231}"/>
              </a:ext>
            </a:extLst>
          </p:cNvPr>
          <p:cNvSpPr>
            <a:spLocks noGrp="1"/>
          </p:cNvSpPr>
          <p:nvPr>
            <p:ph type="title"/>
          </p:nvPr>
        </p:nvSpPr>
        <p:spPr>
          <a:xfrm>
            <a:off x="1718733" y="365126"/>
            <a:ext cx="8754533" cy="615535"/>
          </a:xfrm>
        </p:spPr>
        <p:txBody>
          <a:bodyPr/>
          <a:lstStyle/>
          <a:p>
            <a:r>
              <a:rPr lang="en-US" dirty="0"/>
              <a:t>Forward Chaining</a:t>
            </a:r>
          </a:p>
        </p:txBody>
      </p:sp>
      <p:sp>
        <p:nvSpPr>
          <p:cNvPr id="4" name="Footer Placeholder 3">
            <a:extLst>
              <a:ext uri="{FF2B5EF4-FFF2-40B4-BE49-F238E27FC236}">
                <a16:creationId xmlns:a16="http://schemas.microsoft.com/office/drawing/2014/main" id="{3A627F27-071C-4D70-1335-764E493DCF99}"/>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B70B29EF-3F74-D67B-7E19-ABBC348FAA82}"/>
              </a:ext>
            </a:extLst>
          </p:cNvPr>
          <p:cNvSpPr>
            <a:spLocks noGrp="1"/>
          </p:cNvSpPr>
          <p:nvPr>
            <p:ph type="sldNum" sz="quarter" idx="12"/>
          </p:nvPr>
        </p:nvSpPr>
        <p:spPr/>
        <p:txBody>
          <a:bodyPr/>
          <a:lstStyle/>
          <a:p>
            <a:fld id="{A49DFD55-3C28-40EF-9E31-A92D2E4017FF}" type="slidenum">
              <a:rPr lang="en-US" smtClean="0"/>
              <a:pPr/>
              <a:t>70</a:t>
            </a:fld>
            <a:endParaRPr lang="en-US" dirty="0"/>
          </a:p>
        </p:txBody>
      </p:sp>
      <p:sp>
        <p:nvSpPr>
          <p:cNvPr id="3" name="TextBox 2">
            <a:extLst>
              <a:ext uri="{FF2B5EF4-FFF2-40B4-BE49-F238E27FC236}">
                <a16:creationId xmlns:a16="http://schemas.microsoft.com/office/drawing/2014/main" id="{24E5B4CF-540A-7B14-B750-DF1580A34B22}"/>
              </a:ext>
            </a:extLst>
          </p:cNvPr>
          <p:cNvSpPr txBox="1"/>
          <p:nvPr/>
        </p:nvSpPr>
        <p:spPr>
          <a:xfrm>
            <a:off x="1718733" y="1683346"/>
            <a:ext cx="8754533"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t>Forward chaining (FC) </a:t>
            </a:r>
            <a:r>
              <a:rPr lang="en-US" sz="2800" dirty="0"/>
              <a:t>determines if a single </a:t>
            </a:r>
            <a:r>
              <a:rPr lang="en-US" sz="2800" u="sng" dirty="0"/>
              <a:t>proposition symbol</a:t>
            </a:r>
            <a:r>
              <a:rPr lang="en-US" sz="2800" dirty="0"/>
              <a:t> </a:t>
            </a:r>
            <a:r>
              <a:rPr lang="en-US" sz="2800" i="1" dirty="0"/>
              <a:t>q</a:t>
            </a:r>
            <a:r>
              <a:rPr lang="en-US" sz="2800" dirty="0"/>
              <a:t> is entailed by a knowledge base of </a:t>
            </a:r>
            <a:r>
              <a:rPr lang="en-US" sz="2800" b="1" dirty="0"/>
              <a:t>definite clauses*</a:t>
            </a:r>
            <a:r>
              <a:rPr lang="en-US" sz="2800" dirty="0"/>
              <a:t>.</a:t>
            </a:r>
          </a:p>
          <a:p>
            <a:pPr marL="914400" lvl="1" indent="-457200">
              <a:buFont typeface="Arial" panose="020B0604020202020204" pitchFamily="34" charset="0"/>
              <a:buChar char="•"/>
            </a:pPr>
            <a:r>
              <a:rPr lang="en-US" sz="2800" dirty="0"/>
              <a:t>Query is </a:t>
            </a:r>
            <a:r>
              <a:rPr lang="en-US" sz="2800" b="1" i="1" dirty="0"/>
              <a:t>not </a:t>
            </a:r>
            <a:r>
              <a:rPr lang="en-US" sz="2800" dirty="0"/>
              <a:t>a sentence, it’s a symbol!</a:t>
            </a:r>
          </a:p>
          <a:p>
            <a:pPr marL="457200" indent="-457200">
              <a:buFont typeface="Arial" panose="020B0604020202020204" pitchFamily="34" charset="0"/>
              <a:buChar char="•"/>
            </a:pPr>
            <a:r>
              <a:rPr lang="en-US" sz="2800" dirty="0"/>
              <a:t>It starts from known facts (positive literals) in the knowledge base.</a:t>
            </a:r>
          </a:p>
          <a:p>
            <a:pPr marL="457200" indent="-457200">
              <a:buFont typeface="Arial" panose="020B0604020202020204" pitchFamily="34" charset="0"/>
              <a:buChar char="•"/>
            </a:pPr>
            <a:r>
              <a:rPr lang="en-US" sz="2800" b="1" dirty="0"/>
              <a:t>Premise: </a:t>
            </a:r>
            <a:r>
              <a:rPr lang="en-US" sz="2800" dirty="0"/>
              <a:t>Proving a </a:t>
            </a:r>
            <a:r>
              <a:rPr lang="en-US" sz="2800" b="1" dirty="0"/>
              <a:t>symbol</a:t>
            </a:r>
            <a:r>
              <a:rPr lang="en-US" sz="2800" dirty="0"/>
              <a:t> is true in the KB by starting with true </a:t>
            </a:r>
            <a:r>
              <a:rPr lang="en-US" sz="2800" b="1" dirty="0"/>
              <a:t>symbols</a:t>
            </a:r>
            <a:r>
              <a:rPr lang="en-US" sz="2800" dirty="0"/>
              <a:t> and traversing the </a:t>
            </a:r>
            <a:r>
              <a:rPr lang="en-US" sz="2800" b="1" dirty="0"/>
              <a:t>horn clauses</a:t>
            </a:r>
            <a:r>
              <a:rPr lang="en-US" sz="2800" dirty="0"/>
              <a:t> that use them!</a:t>
            </a:r>
          </a:p>
        </p:txBody>
      </p:sp>
    </p:spTree>
    <p:extLst>
      <p:ext uri="{BB962C8B-B14F-4D97-AF65-F5344CB8AC3E}">
        <p14:creationId xmlns:p14="http://schemas.microsoft.com/office/powerpoint/2010/main" val="3514525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3B58-ADD0-CA4D-0964-2E131F284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68EC51-6F59-FCF4-C6D3-7E4D44F5B874}"/>
              </a:ext>
            </a:extLst>
          </p:cNvPr>
          <p:cNvSpPr>
            <a:spLocks noGrp="1"/>
          </p:cNvSpPr>
          <p:nvPr>
            <p:ph type="title"/>
          </p:nvPr>
        </p:nvSpPr>
        <p:spPr>
          <a:xfrm>
            <a:off x="1885156" y="362746"/>
            <a:ext cx="8421688" cy="823912"/>
          </a:xfrm>
        </p:spPr>
        <p:txBody>
          <a:bodyPr>
            <a:normAutofit/>
          </a:bodyPr>
          <a:lstStyle/>
          <a:p>
            <a:r>
              <a:rPr lang="en-US" dirty="0"/>
              <a:t>Forward Chaining </a:t>
            </a:r>
            <a:r>
              <a:rPr lang="en-US" dirty="0" err="1"/>
              <a:t>Psuedocode</a:t>
            </a:r>
            <a:endParaRPr lang="en-US" dirty="0"/>
          </a:p>
        </p:txBody>
      </p:sp>
      <p:sp>
        <p:nvSpPr>
          <p:cNvPr id="10" name="Footer Placeholder 9">
            <a:extLst>
              <a:ext uri="{FF2B5EF4-FFF2-40B4-BE49-F238E27FC236}">
                <a16:creationId xmlns:a16="http://schemas.microsoft.com/office/drawing/2014/main" id="{AC1A8C65-088B-8865-551C-0B10F0860FAD}"/>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1F1D91D1-D8E8-DD2C-41AD-2FD949C9456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pic>
        <p:nvPicPr>
          <p:cNvPr id="7" name="Picture 6" descr="A computer code with text&#10;&#10;Description automatically generated with medium confidence">
            <a:extLst>
              <a:ext uri="{FF2B5EF4-FFF2-40B4-BE49-F238E27FC236}">
                <a16:creationId xmlns:a16="http://schemas.microsoft.com/office/drawing/2014/main" id="{108A3894-D226-0560-A10E-031869D4F651}"/>
              </a:ext>
            </a:extLst>
          </p:cNvPr>
          <p:cNvPicPr>
            <a:picLocks noChangeAspect="1"/>
          </p:cNvPicPr>
          <p:nvPr/>
        </p:nvPicPr>
        <p:blipFill>
          <a:blip r:embed="rId3"/>
          <a:stretch>
            <a:fillRect/>
          </a:stretch>
        </p:blipFill>
        <p:spPr>
          <a:xfrm>
            <a:off x="2387668" y="1392379"/>
            <a:ext cx="7416663" cy="4758249"/>
          </a:xfrm>
          <a:prstGeom prst="rect">
            <a:avLst/>
          </a:prstGeom>
        </p:spPr>
      </p:pic>
    </p:spTree>
    <p:extLst>
      <p:ext uri="{BB962C8B-B14F-4D97-AF65-F5344CB8AC3E}">
        <p14:creationId xmlns:p14="http://schemas.microsoft.com/office/powerpoint/2010/main" val="6328499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E0364-5167-43E9-A50E-D322C45D97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429FC6-3581-C137-0EF9-FB1D4D54C15F}"/>
              </a:ext>
            </a:extLst>
          </p:cNvPr>
          <p:cNvSpPr>
            <a:spLocks noGrp="1"/>
          </p:cNvSpPr>
          <p:nvPr>
            <p:ph type="title"/>
          </p:nvPr>
        </p:nvSpPr>
        <p:spPr>
          <a:xfrm>
            <a:off x="838200" y="260467"/>
            <a:ext cx="10515600" cy="653933"/>
          </a:xfrm>
        </p:spPr>
        <p:txBody>
          <a:bodyPr/>
          <a:lstStyle/>
          <a:p>
            <a:r>
              <a:rPr lang="en-US" dirty="0"/>
              <a:t>Forward Chaining Walkthrough</a:t>
            </a:r>
          </a:p>
        </p:txBody>
      </p:sp>
      <p:sp>
        <p:nvSpPr>
          <p:cNvPr id="7" name="Footer Placeholder 6">
            <a:extLst>
              <a:ext uri="{FF2B5EF4-FFF2-40B4-BE49-F238E27FC236}">
                <a16:creationId xmlns:a16="http://schemas.microsoft.com/office/drawing/2014/main" id="{A9671FDC-2443-F099-05FC-64D50DF54049}"/>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8" name="Slide Number Placeholder 7">
            <a:extLst>
              <a:ext uri="{FF2B5EF4-FFF2-40B4-BE49-F238E27FC236}">
                <a16:creationId xmlns:a16="http://schemas.microsoft.com/office/drawing/2014/main" id="{0A851040-222A-94BD-7D81-087700A08FC6}"/>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pic>
        <p:nvPicPr>
          <p:cNvPr id="5" name="Picture 4" descr="A diagram of a circular object with arrows and a circle with arrows&#10;&#10;Description automatically generated">
            <a:extLst>
              <a:ext uri="{FF2B5EF4-FFF2-40B4-BE49-F238E27FC236}">
                <a16:creationId xmlns:a16="http://schemas.microsoft.com/office/drawing/2014/main" id="{BB7A32D2-7B1A-B68D-F024-7D916E23433A}"/>
              </a:ext>
            </a:extLst>
          </p:cNvPr>
          <p:cNvPicPr>
            <a:picLocks noChangeAspect="1"/>
          </p:cNvPicPr>
          <p:nvPr/>
        </p:nvPicPr>
        <p:blipFill>
          <a:blip r:embed="rId3"/>
          <a:stretch>
            <a:fillRect/>
          </a:stretch>
        </p:blipFill>
        <p:spPr>
          <a:xfrm>
            <a:off x="2590627" y="1258958"/>
            <a:ext cx="7010746" cy="4508856"/>
          </a:xfrm>
          <a:prstGeom prst="rect">
            <a:avLst/>
          </a:prstGeom>
        </p:spPr>
      </p:pic>
    </p:spTree>
    <p:extLst>
      <p:ext uri="{BB962C8B-B14F-4D97-AF65-F5344CB8AC3E}">
        <p14:creationId xmlns:p14="http://schemas.microsoft.com/office/powerpoint/2010/main" val="3090725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8C5A1-C21B-4C4D-F203-75315FBD14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EF49B-B7C8-2EF3-F885-3C0E6104AC46}"/>
              </a:ext>
            </a:extLst>
          </p:cNvPr>
          <p:cNvSpPr>
            <a:spLocks noGrp="1"/>
          </p:cNvSpPr>
          <p:nvPr>
            <p:ph type="title"/>
          </p:nvPr>
        </p:nvSpPr>
        <p:spPr>
          <a:xfrm>
            <a:off x="1289824" y="354639"/>
            <a:ext cx="9612350" cy="718788"/>
          </a:xfrm>
        </p:spPr>
        <p:txBody>
          <a:bodyPr>
            <a:normAutofit/>
          </a:bodyPr>
          <a:lstStyle/>
          <a:p>
            <a:r>
              <a:rPr lang="en-US" dirty="0"/>
              <a:t>Forward Chaining – Proof of Completeness</a:t>
            </a:r>
          </a:p>
        </p:txBody>
      </p:sp>
      <p:sp>
        <p:nvSpPr>
          <p:cNvPr id="24" name="Footer Placeholder 23">
            <a:extLst>
              <a:ext uri="{FF2B5EF4-FFF2-40B4-BE49-F238E27FC236}">
                <a16:creationId xmlns:a16="http://schemas.microsoft.com/office/drawing/2014/main" id="{F0C94A14-B9AF-90D1-8817-C191B1716108}"/>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D3E8C5AA-79A0-1923-3120-E223AA31175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mc:AlternateContent xmlns:mc="http://schemas.openxmlformats.org/markup-compatibility/2006">
        <mc:Choice xmlns:a14="http://schemas.microsoft.com/office/drawing/2010/main" Requires="a14">
          <p:sp>
            <p:nvSpPr>
              <p:cNvPr id="3" name="Content Placeholder 3">
                <a:extLst>
                  <a:ext uri="{FF2B5EF4-FFF2-40B4-BE49-F238E27FC236}">
                    <a16:creationId xmlns:a16="http://schemas.microsoft.com/office/drawing/2014/main" id="{F4D308E1-7149-B62F-2D53-0C1944C36389}"/>
                  </a:ext>
                </a:extLst>
              </p:cNvPr>
              <p:cNvSpPr txBox="1">
                <a:spLocks/>
              </p:cNvSpPr>
              <p:nvPr/>
            </p:nvSpPr>
            <p:spPr>
              <a:xfrm>
                <a:off x="1289824" y="1319558"/>
                <a:ext cx="9612350" cy="4790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FC derives every atomic sentence entailed by KB.</a:t>
                </a:r>
              </a:p>
              <a:p>
                <a:pPr marL="514350" indent="-514350">
                  <a:buAutoNum type="arabicPeriod"/>
                </a:pPr>
                <a:r>
                  <a:rPr lang="en-US" dirty="0"/>
                  <a:t>FC reaches a </a:t>
                </a:r>
                <a:r>
                  <a:rPr lang="en-US" b="1" dirty="0"/>
                  <a:t>fixed point </a:t>
                </a:r>
                <a:r>
                  <a:rPr lang="en-US" dirty="0"/>
                  <a:t>where no new atomic sentences are derived.</a:t>
                </a:r>
              </a:p>
              <a:p>
                <a:pPr marL="514350" indent="-514350">
                  <a:buAutoNum type="arabicPeriod"/>
                </a:pPr>
                <a:r>
                  <a:rPr lang="en-US" dirty="0"/>
                  <a:t>Consider the final state as a model </a:t>
                </a:r>
                <a:r>
                  <a:rPr lang="en-US" i="1" dirty="0"/>
                  <a:t>m</a:t>
                </a:r>
                <a:r>
                  <a:rPr lang="en-US" dirty="0"/>
                  <a:t>, assigning truth values to symbols.</a:t>
                </a:r>
              </a:p>
              <a:p>
                <a:pPr marL="514350" indent="-514350">
                  <a:buAutoNum type="arabicPeriod"/>
                </a:pPr>
                <a:r>
                  <a:rPr lang="en-US" dirty="0"/>
                  <a:t>Every clause in the original KB is true in </a:t>
                </a:r>
                <a:r>
                  <a:rPr lang="en-US" i="1" dirty="0"/>
                  <a:t>m</a:t>
                </a:r>
                <a:r>
                  <a:rPr lang="en-US" dirty="0"/>
                  <a:t>.</a:t>
                </a:r>
              </a:p>
              <a:p>
                <a:pPr marL="514350" indent="-514350">
                  <a:buAutoNum type="arabicPeriod"/>
                </a:pPr>
                <a:r>
                  <a:rPr lang="en-US" dirty="0"/>
                  <a:t>Hence </a:t>
                </a:r>
                <a:r>
                  <a:rPr lang="en-US" i="1" dirty="0"/>
                  <a:t>m</a:t>
                </a:r>
                <a:r>
                  <a:rPr lang="en-US" dirty="0"/>
                  <a:t> is a model of KB.</a:t>
                </a:r>
              </a:p>
              <a:p>
                <a:pPr marL="514350" indent="-514350">
                  <a:buAutoNum type="arabicPeriod"/>
                </a:pPr>
                <a:r>
                  <a:rPr lang="en-US" dirty="0"/>
                  <a:t>If </a:t>
                </a:r>
                <a14:m>
                  <m:oMath xmlns:m="http://schemas.openxmlformats.org/officeDocument/2006/math">
                    <m:r>
                      <a:rPr lang="en-US" b="0" i="1" smtClean="0">
                        <a:latin typeface="Cambria Math" panose="02040503050406030204" pitchFamily="18" charset="0"/>
                      </a:rPr>
                      <m:t>𝐾𝐵</m:t>
                    </m:r>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𝑞</m:t>
                    </m:r>
                  </m:oMath>
                </a14:m>
                <a:r>
                  <a:rPr lang="en-US" dirty="0"/>
                  <a:t>, </a:t>
                </a:r>
                <a14:m>
                  <m:oMath xmlns:m="http://schemas.openxmlformats.org/officeDocument/2006/math">
                    <m:r>
                      <a:rPr lang="en-US" b="0" i="1" smtClean="0">
                        <a:latin typeface="Cambria Math" panose="02040503050406030204" pitchFamily="18" charset="0"/>
                      </a:rPr>
                      <m:t>𝑞</m:t>
                    </m:r>
                  </m:oMath>
                </a14:m>
                <a:r>
                  <a:rPr lang="en-US" dirty="0"/>
                  <a:t> is true in </a:t>
                </a:r>
                <a:r>
                  <a:rPr lang="en-US" b="1" dirty="0"/>
                  <a:t>every </a:t>
                </a:r>
                <a:r>
                  <a:rPr lang="en-US" dirty="0"/>
                  <a:t>model of KB, including </a:t>
                </a:r>
                <a:r>
                  <a:rPr lang="en-US" i="1" dirty="0"/>
                  <a:t>m</a:t>
                </a:r>
                <a:r>
                  <a:rPr lang="en-US" dirty="0"/>
                  <a:t>.</a:t>
                </a:r>
              </a:p>
              <a:p>
                <a:pPr marL="0" indent="0">
                  <a:buNone/>
                </a:pPr>
                <a:r>
                  <a:rPr lang="en-US" b="1" dirty="0"/>
                  <a:t>General idea: </a:t>
                </a:r>
                <a:r>
                  <a:rPr lang="en-US" dirty="0"/>
                  <a:t>Construct any model of KB by sound inference, check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endParaRPr lang="en-US" b="1" dirty="0"/>
              </a:p>
            </p:txBody>
          </p:sp>
        </mc:Choice>
        <mc:Fallback>
          <p:sp>
            <p:nvSpPr>
              <p:cNvPr id="3" name="Content Placeholder 3">
                <a:extLst>
                  <a:ext uri="{FF2B5EF4-FFF2-40B4-BE49-F238E27FC236}">
                    <a16:creationId xmlns:a16="http://schemas.microsoft.com/office/drawing/2014/main" id="{F4D308E1-7149-B62F-2D53-0C1944C36389}"/>
                  </a:ext>
                </a:extLst>
              </p:cNvPr>
              <p:cNvSpPr txBox="1">
                <a:spLocks noRot="1" noChangeAspect="1" noMove="1" noResize="1" noEditPoints="1" noAdjustHandles="1" noChangeArrowheads="1" noChangeShapeType="1" noTextEdit="1"/>
              </p:cNvSpPr>
              <p:nvPr/>
            </p:nvSpPr>
            <p:spPr>
              <a:xfrm>
                <a:off x="1289824" y="1319558"/>
                <a:ext cx="9612350" cy="4790661"/>
              </a:xfrm>
              <a:prstGeom prst="rect">
                <a:avLst/>
              </a:prstGeom>
              <a:blipFill>
                <a:blip r:embed="rId3"/>
                <a:stretch>
                  <a:fillRect l="-1332" t="-2163" b="-1908"/>
                </a:stretch>
              </a:blipFill>
            </p:spPr>
            <p:txBody>
              <a:bodyPr/>
              <a:lstStyle/>
              <a:p>
                <a:r>
                  <a:rPr lang="en-US">
                    <a:noFill/>
                  </a:rPr>
                  <a:t> </a:t>
                </a:r>
              </a:p>
            </p:txBody>
          </p:sp>
        </mc:Fallback>
      </mc:AlternateContent>
    </p:spTree>
    <p:extLst>
      <p:ext uri="{BB962C8B-B14F-4D97-AF65-F5344CB8AC3E}">
        <p14:creationId xmlns:p14="http://schemas.microsoft.com/office/powerpoint/2010/main" val="1649119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E20E4-C2F9-1022-5BC7-B007D64224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02E55-970C-CDA5-2ADF-9B1EF62FC0E1}"/>
              </a:ext>
            </a:extLst>
          </p:cNvPr>
          <p:cNvSpPr>
            <a:spLocks noGrp="1"/>
          </p:cNvSpPr>
          <p:nvPr>
            <p:ph type="title"/>
          </p:nvPr>
        </p:nvSpPr>
        <p:spPr>
          <a:xfrm>
            <a:off x="1718733" y="365126"/>
            <a:ext cx="8754533" cy="615535"/>
          </a:xfrm>
        </p:spPr>
        <p:txBody>
          <a:bodyPr/>
          <a:lstStyle/>
          <a:p>
            <a:r>
              <a:rPr lang="en-US" dirty="0"/>
              <a:t>Backward Chaining</a:t>
            </a:r>
          </a:p>
        </p:txBody>
      </p:sp>
      <p:sp>
        <p:nvSpPr>
          <p:cNvPr id="4" name="Footer Placeholder 3">
            <a:extLst>
              <a:ext uri="{FF2B5EF4-FFF2-40B4-BE49-F238E27FC236}">
                <a16:creationId xmlns:a16="http://schemas.microsoft.com/office/drawing/2014/main" id="{004947BB-6DF6-00B0-7747-B86F59755C0A}"/>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ADA2A93F-10E8-F206-14F7-5D76A4BD0FC7}"/>
              </a:ext>
            </a:extLst>
          </p:cNvPr>
          <p:cNvSpPr>
            <a:spLocks noGrp="1"/>
          </p:cNvSpPr>
          <p:nvPr>
            <p:ph type="sldNum" sz="quarter" idx="12"/>
          </p:nvPr>
        </p:nvSpPr>
        <p:spPr/>
        <p:txBody>
          <a:bodyPr/>
          <a:lstStyle/>
          <a:p>
            <a:fld id="{A49DFD55-3C28-40EF-9E31-A92D2E4017FF}" type="slidenum">
              <a:rPr lang="en-US" smtClean="0"/>
              <a:pPr/>
              <a:t>74</a:t>
            </a:fld>
            <a:endParaRPr lang="en-US" dirty="0"/>
          </a:p>
        </p:txBody>
      </p:sp>
      <p:sp>
        <p:nvSpPr>
          <p:cNvPr id="3" name="TextBox 2">
            <a:extLst>
              <a:ext uri="{FF2B5EF4-FFF2-40B4-BE49-F238E27FC236}">
                <a16:creationId xmlns:a16="http://schemas.microsoft.com/office/drawing/2014/main" id="{571186F6-B820-2D46-D137-10174FC790DD}"/>
              </a:ext>
            </a:extLst>
          </p:cNvPr>
          <p:cNvSpPr txBox="1"/>
          <p:nvPr/>
        </p:nvSpPr>
        <p:spPr>
          <a:xfrm>
            <a:off x="1718733" y="1467903"/>
            <a:ext cx="8754533" cy="440120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Backward chaining (BC) </a:t>
            </a:r>
            <a:r>
              <a:rPr lang="en-US" sz="2800" dirty="0"/>
              <a:t>is like FC, but it works backwards from </a:t>
            </a:r>
            <a:r>
              <a:rPr lang="en-US" sz="2800" i="1" dirty="0"/>
              <a:t>q</a:t>
            </a:r>
            <a:r>
              <a:rPr lang="en-US" sz="2800" dirty="0"/>
              <a:t> instead of starting from positive literals.</a:t>
            </a:r>
          </a:p>
          <a:p>
            <a:pPr marL="457200" indent="-457200">
              <a:buFont typeface="Arial" panose="020B0604020202020204" pitchFamily="34" charset="0"/>
              <a:buChar char="•"/>
            </a:pPr>
            <a:r>
              <a:rPr lang="en-US" sz="2800" dirty="0"/>
              <a:t>First, BC checks if </a:t>
            </a:r>
            <a:r>
              <a:rPr lang="en-US" sz="2800" i="1" dirty="0"/>
              <a:t>q</a:t>
            </a:r>
            <a:r>
              <a:rPr lang="en-US" sz="2800" dirty="0"/>
              <a:t> is known already. If so, it stops, as it has succeeded.</a:t>
            </a:r>
          </a:p>
          <a:p>
            <a:pPr marL="457200" indent="-457200">
              <a:buFont typeface="Arial" panose="020B0604020202020204" pitchFamily="34" charset="0"/>
              <a:buChar char="•"/>
            </a:pPr>
            <a:r>
              <a:rPr lang="en-US" sz="2800" dirty="0"/>
              <a:t>If </a:t>
            </a:r>
            <a:r>
              <a:rPr lang="en-US" sz="2800" i="1" dirty="0"/>
              <a:t>q </a:t>
            </a:r>
            <a:r>
              <a:rPr lang="en-US" sz="2800" dirty="0"/>
              <a:t>is not known, prove all premises of some clause concluding with </a:t>
            </a:r>
            <a:r>
              <a:rPr lang="en-US" sz="2800" i="1" dirty="0"/>
              <a:t>q.</a:t>
            </a:r>
          </a:p>
          <a:p>
            <a:pPr marL="457200" indent="-457200">
              <a:buFont typeface="Arial" panose="020B0604020202020204" pitchFamily="34" charset="0"/>
              <a:buChar char="•"/>
            </a:pPr>
            <a:r>
              <a:rPr lang="en-US" sz="2800" dirty="0"/>
              <a:t>BC remembers clauses that have already been visited and will be visited to avoid repetition and loops.</a:t>
            </a:r>
          </a:p>
        </p:txBody>
      </p:sp>
    </p:spTree>
    <p:extLst>
      <p:ext uri="{BB962C8B-B14F-4D97-AF65-F5344CB8AC3E}">
        <p14:creationId xmlns:p14="http://schemas.microsoft.com/office/powerpoint/2010/main" val="13919430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691D0-7F15-F234-2949-BA5F32DA4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517D9-9B45-10EB-8AB8-11959525BB93}"/>
              </a:ext>
            </a:extLst>
          </p:cNvPr>
          <p:cNvSpPr>
            <a:spLocks noGrp="1"/>
          </p:cNvSpPr>
          <p:nvPr>
            <p:ph type="title"/>
          </p:nvPr>
        </p:nvSpPr>
        <p:spPr>
          <a:xfrm>
            <a:off x="1718733" y="365126"/>
            <a:ext cx="8754533" cy="615535"/>
          </a:xfrm>
        </p:spPr>
        <p:txBody>
          <a:bodyPr/>
          <a:lstStyle/>
          <a:p>
            <a:r>
              <a:rPr lang="en-US" dirty="0"/>
              <a:t>Backward Chaining Walkthrough</a:t>
            </a:r>
          </a:p>
        </p:txBody>
      </p:sp>
      <p:sp>
        <p:nvSpPr>
          <p:cNvPr id="4" name="Footer Placeholder 3">
            <a:extLst>
              <a:ext uri="{FF2B5EF4-FFF2-40B4-BE49-F238E27FC236}">
                <a16:creationId xmlns:a16="http://schemas.microsoft.com/office/drawing/2014/main" id="{958D2B1F-938A-9286-6A34-7D5344112F89}"/>
              </a:ext>
            </a:extLst>
          </p:cNvPr>
          <p:cNvSpPr>
            <a:spLocks noGrp="1"/>
          </p:cNvSpPr>
          <p:nvPr>
            <p:ph type="ftr" sz="quarter" idx="11"/>
          </p:nvPr>
        </p:nvSpPr>
        <p:spPr/>
        <p:txBody>
          <a:bodyPr/>
          <a:lstStyle/>
          <a:p>
            <a:r>
              <a:rPr lang="en-US" dirty="0"/>
              <a:t>Artificial Intelligence</a:t>
            </a:r>
          </a:p>
          <a:p>
            <a:r>
              <a:rPr lang="en-US" dirty="0"/>
              <a:t>Logical Agents</a:t>
            </a:r>
          </a:p>
        </p:txBody>
      </p:sp>
      <p:sp>
        <p:nvSpPr>
          <p:cNvPr id="5" name="Slide Number Placeholder 4">
            <a:extLst>
              <a:ext uri="{FF2B5EF4-FFF2-40B4-BE49-F238E27FC236}">
                <a16:creationId xmlns:a16="http://schemas.microsoft.com/office/drawing/2014/main" id="{7B9CB61B-9E5C-5AF5-4BDC-B87A75C28235}"/>
              </a:ext>
            </a:extLst>
          </p:cNvPr>
          <p:cNvSpPr>
            <a:spLocks noGrp="1"/>
          </p:cNvSpPr>
          <p:nvPr>
            <p:ph type="sldNum" sz="quarter" idx="12"/>
          </p:nvPr>
        </p:nvSpPr>
        <p:spPr/>
        <p:txBody>
          <a:bodyPr/>
          <a:lstStyle/>
          <a:p>
            <a:fld id="{A49DFD55-3C28-40EF-9E31-A92D2E4017FF}" type="slidenum">
              <a:rPr lang="en-US" smtClean="0"/>
              <a:pPr/>
              <a:t>75</a:t>
            </a:fld>
            <a:endParaRPr lang="en-US" dirty="0"/>
          </a:p>
        </p:txBody>
      </p:sp>
      <p:pic>
        <p:nvPicPr>
          <p:cNvPr id="6" name="Picture 5" descr="A diagram of a circular object with arrows and a circle with arrows&#10;&#10;Description automatically generated">
            <a:extLst>
              <a:ext uri="{FF2B5EF4-FFF2-40B4-BE49-F238E27FC236}">
                <a16:creationId xmlns:a16="http://schemas.microsoft.com/office/drawing/2014/main" id="{FE09327D-8B67-DD8C-0D03-979E2077DE6A}"/>
              </a:ext>
            </a:extLst>
          </p:cNvPr>
          <p:cNvPicPr>
            <a:picLocks noChangeAspect="1"/>
          </p:cNvPicPr>
          <p:nvPr/>
        </p:nvPicPr>
        <p:blipFill>
          <a:blip r:embed="rId3"/>
          <a:stretch>
            <a:fillRect/>
          </a:stretch>
        </p:blipFill>
        <p:spPr>
          <a:xfrm>
            <a:off x="2590626" y="1174572"/>
            <a:ext cx="7010746" cy="4508856"/>
          </a:xfrm>
          <a:prstGeom prst="rect">
            <a:avLst/>
          </a:prstGeom>
        </p:spPr>
      </p:pic>
    </p:spTree>
    <p:extLst>
      <p:ext uri="{BB962C8B-B14F-4D97-AF65-F5344CB8AC3E}">
        <p14:creationId xmlns:p14="http://schemas.microsoft.com/office/powerpoint/2010/main" val="1126298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62F01-9923-3306-DBD8-787750C1B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87C65-EFDD-4DB0-7C53-FE177F9B16EB}"/>
              </a:ext>
            </a:extLst>
          </p:cNvPr>
          <p:cNvSpPr>
            <a:spLocks noGrp="1"/>
          </p:cNvSpPr>
          <p:nvPr>
            <p:ph type="title"/>
          </p:nvPr>
        </p:nvSpPr>
        <p:spPr>
          <a:xfrm>
            <a:off x="1885156" y="362746"/>
            <a:ext cx="8421688" cy="823912"/>
          </a:xfrm>
        </p:spPr>
        <p:txBody>
          <a:bodyPr>
            <a:normAutofit/>
          </a:bodyPr>
          <a:lstStyle/>
          <a:p>
            <a:r>
              <a:rPr lang="en-US" dirty="0"/>
              <a:t>Forward vs. Backward Chaining</a:t>
            </a:r>
          </a:p>
        </p:txBody>
      </p:sp>
      <p:sp>
        <p:nvSpPr>
          <p:cNvPr id="10" name="Footer Placeholder 9">
            <a:extLst>
              <a:ext uri="{FF2B5EF4-FFF2-40B4-BE49-F238E27FC236}">
                <a16:creationId xmlns:a16="http://schemas.microsoft.com/office/drawing/2014/main" id="{8D406D6B-126B-E866-C93D-633FB0AABFDA}"/>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11" name="Slide Number Placeholder 10">
            <a:extLst>
              <a:ext uri="{FF2B5EF4-FFF2-40B4-BE49-F238E27FC236}">
                <a16:creationId xmlns:a16="http://schemas.microsoft.com/office/drawing/2014/main" id="{9DBA73D8-A0A0-A957-7787-3685E1B2F46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3" name="TextBox 2">
            <a:extLst>
              <a:ext uri="{FF2B5EF4-FFF2-40B4-BE49-F238E27FC236}">
                <a16:creationId xmlns:a16="http://schemas.microsoft.com/office/drawing/2014/main" id="{7BD17111-1CCC-5866-52D4-EA4B1B52EDEE}"/>
              </a:ext>
            </a:extLst>
          </p:cNvPr>
          <p:cNvSpPr txBox="1"/>
          <p:nvPr/>
        </p:nvSpPr>
        <p:spPr>
          <a:xfrm>
            <a:off x="1885155" y="1528573"/>
            <a:ext cx="8421689"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Both are linear time complexity, though BC can be </a:t>
            </a:r>
            <a:r>
              <a:rPr lang="en-US" sz="2800" b="1" dirty="0"/>
              <a:t>much less </a:t>
            </a:r>
            <a:r>
              <a:rPr lang="en-US" sz="2800" dirty="0"/>
              <a:t>than linear in size of KB.</a:t>
            </a:r>
          </a:p>
          <a:p>
            <a:pPr marL="457200" indent="-457200">
              <a:buFont typeface="Arial" panose="020B0604020202020204" pitchFamily="34" charset="0"/>
              <a:buChar char="•"/>
            </a:pPr>
            <a:r>
              <a:rPr lang="en-US" sz="2800" dirty="0"/>
              <a:t>This is because BC is </a:t>
            </a:r>
            <a:r>
              <a:rPr lang="en-US" sz="2800" b="1" dirty="0"/>
              <a:t>goal-driven</a:t>
            </a:r>
            <a:r>
              <a:rPr lang="en-US" sz="2800" dirty="0"/>
              <a:t>, focused on answering specific questions.</a:t>
            </a:r>
          </a:p>
          <a:p>
            <a:pPr marL="457200" indent="-457200">
              <a:buFont typeface="Arial" panose="020B0604020202020204" pitchFamily="34" charset="0"/>
              <a:buChar char="•"/>
            </a:pPr>
            <a:r>
              <a:rPr lang="en-US" sz="2800" dirty="0"/>
              <a:t>FC, on the other hand, is </a:t>
            </a:r>
            <a:r>
              <a:rPr lang="en-US" sz="2800" b="1" dirty="0"/>
              <a:t>data-driven</a:t>
            </a:r>
            <a:r>
              <a:rPr lang="en-US" sz="2800" dirty="0"/>
              <a:t>. It is automatic, unconscious processing, and may do lots of work irrelevant to the goal.</a:t>
            </a:r>
          </a:p>
        </p:txBody>
      </p:sp>
    </p:spTree>
    <p:extLst>
      <p:ext uri="{BB962C8B-B14F-4D97-AF65-F5344CB8AC3E}">
        <p14:creationId xmlns:p14="http://schemas.microsoft.com/office/powerpoint/2010/main" val="2952842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6233B-8809-BCA1-1AB9-F5BD97108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6DAFD-8F04-9407-3387-DCA9DAB0CC3A}"/>
              </a:ext>
            </a:extLst>
          </p:cNvPr>
          <p:cNvSpPr>
            <a:spLocks noGrp="1"/>
          </p:cNvSpPr>
          <p:nvPr>
            <p:ph type="title"/>
          </p:nvPr>
        </p:nvSpPr>
        <p:spPr>
          <a:xfrm>
            <a:off x="2933700" y="892177"/>
            <a:ext cx="8421688" cy="777597"/>
          </a:xfrm>
        </p:spPr>
        <p:txBody>
          <a:bodyPr/>
          <a:lstStyle/>
          <a:p>
            <a:r>
              <a:rPr lang="en-US" dirty="0"/>
              <a:t>Resolution</a:t>
            </a:r>
          </a:p>
        </p:txBody>
      </p:sp>
      <p:sp>
        <p:nvSpPr>
          <p:cNvPr id="8" name="Footer Placeholder 7">
            <a:extLst>
              <a:ext uri="{FF2B5EF4-FFF2-40B4-BE49-F238E27FC236}">
                <a16:creationId xmlns:a16="http://schemas.microsoft.com/office/drawing/2014/main" id="{D6096682-58F0-64AF-6FB2-83F85343C5CE}"/>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9" name="Slide Number Placeholder 8">
            <a:extLst>
              <a:ext uri="{FF2B5EF4-FFF2-40B4-BE49-F238E27FC236}">
                <a16:creationId xmlns:a16="http://schemas.microsoft.com/office/drawing/2014/main" id="{9C5D6E04-3E05-A438-7921-67BFB1CD14E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3D7FA47-09B8-207C-0E37-1953D1060223}"/>
                  </a:ext>
                </a:extLst>
              </p:cNvPr>
              <p:cNvSpPr>
                <a:spLocks noGrp="1"/>
              </p:cNvSpPr>
              <p:nvPr>
                <p:ph sz="quarter" idx="4"/>
              </p:nvPr>
            </p:nvSpPr>
            <p:spPr>
              <a:xfrm>
                <a:off x="2933700" y="1780070"/>
                <a:ext cx="8420100" cy="4465983"/>
              </a:xfrm>
            </p:spPr>
            <p:txBody>
              <a:bodyPr>
                <a:normAutofit/>
              </a:bodyPr>
              <a:lstStyle/>
              <a:p>
                <a:pPr marL="342900" indent="-342900">
                  <a:buFont typeface="Arial" panose="020B0604020202020204" pitchFamily="34" charset="0"/>
                  <a:buChar char="•"/>
                </a:pPr>
                <a:r>
                  <a:rPr lang="en-US" sz="2000" b="1" dirty="0"/>
                  <a:t>Resolution </a:t>
                </a:r>
                <a:r>
                  <a:rPr lang="en-US" sz="2000" dirty="0"/>
                  <a:t>is an inference rule and algorithm.</a:t>
                </a:r>
              </a:p>
              <a:p>
                <a:pPr marL="342900" indent="-342900">
                  <a:buFont typeface="Arial" panose="020B0604020202020204" pitchFamily="34" charset="0"/>
                  <a:buChar char="•"/>
                </a:pPr>
                <a:r>
                  <a:rPr lang="en-US" sz="2000" dirty="0"/>
                  <a:t>Intakes sentences in </a:t>
                </a:r>
                <a:r>
                  <a:rPr lang="en-US" sz="2000" b="1" dirty="0"/>
                  <a:t>Conjunctive Normal Form (CNF)</a:t>
                </a:r>
                <a:r>
                  <a:rPr lang="en-US" sz="2000" dirty="0"/>
                  <a:t>.</a:t>
                </a:r>
              </a:p>
              <a:p>
                <a:pPr marL="800100" lvl="1" indent="-342900">
                  <a:buFont typeface="Arial" panose="020B0604020202020204" pitchFamily="34" charset="0"/>
                  <a:buChar char="•"/>
                </a:pPr>
                <a:r>
                  <a:rPr lang="en-US" sz="2000" dirty="0"/>
                  <a:t>A conjunction of (disjunctions of literals)</a:t>
                </a:r>
              </a:p>
              <a:p>
                <a:pPr marL="800100" lvl="1" indent="-342900">
                  <a:buFont typeface="Arial" panose="020B0604020202020204" pitchFamily="34" charset="0"/>
                  <a:buChar char="•"/>
                </a:pPr>
                <a:r>
                  <a:rPr lang="en-US" sz="2000" dirty="0"/>
                  <a:t>Ex.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𝐴</m:t>
                    </m:r>
                    <m:r>
                      <a:rPr lang="x-IV_mathan" sz="200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𝐵</m:t>
                    </m:r>
                    <m:r>
                      <a:rPr lang="x-IV_mathan" sz="200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r>
                      <a:rPr lang="x-IV_mathan" sz="200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oMath>
                </a14:m>
                <a:endParaRPr lang="en-US" sz="2000" dirty="0"/>
              </a:p>
              <a:p>
                <a:pPr marL="342900" indent="-342900">
                  <a:buFont typeface="Arial" panose="020B0604020202020204" pitchFamily="34" charset="0"/>
                  <a:buChar char="•"/>
                </a:pPr>
                <a:r>
                  <a:rPr lang="en-US" sz="2000" dirty="0"/>
                  <a:t>The resolution inference rule for CNF is as follows:</a:t>
                </a: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1</m:t>
                            </m:r>
                          </m:sub>
                        </m:sSub>
                        <m:r>
                          <a:rPr lang="x-IV_mathan" sz="2000">
                            <a:latin typeface="Cambria Math" panose="02040503050406030204" pitchFamily="18" charset="0"/>
                          </a:rPr>
                          <m:t>∨</m:t>
                        </m:r>
                        <m:r>
                          <a:rPr lang="en-US" sz="2000" b="0" i="1" smtClean="0">
                            <a:latin typeface="Cambria Math" panose="02040503050406030204" pitchFamily="18" charset="0"/>
                          </a:rPr>
                          <m:t>…</m:t>
                        </m:r>
                        <m:r>
                          <a:rPr lang="x-IV_mathan"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r>
                          <a:rPr lang="x-IV_mathan" sz="2000">
                            <a:latin typeface="Cambria Math" panose="02040503050406030204" pitchFamily="18" charset="0"/>
                          </a:rPr>
                          <m:t>∨</m:t>
                        </m:r>
                        <m:r>
                          <a:rPr lang="en-US" sz="2000" i="1">
                            <a:latin typeface="Cambria Math" panose="02040503050406030204" pitchFamily="18" charset="0"/>
                          </a:rPr>
                          <m:t>…</m:t>
                        </m:r>
                        <m:r>
                          <a:rPr lang="x-IV_mathan" sz="2000">
                            <a:latin typeface="Cambria Math" panose="02040503050406030204" pitchFamily="18" charset="0"/>
                          </a:rPr>
                          <m:t>∨</m:t>
                        </m:r>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𝑛</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rPr>
                              <m:t>1</m:t>
                            </m:r>
                          </m:sub>
                        </m:sSub>
                        <m:r>
                          <a:rPr lang="x-IV_mathan" sz="2000">
                            <a:latin typeface="Cambria Math" panose="02040503050406030204" pitchFamily="18" charset="0"/>
                          </a:rPr>
                          <m:t>∨</m:t>
                        </m:r>
                        <m:r>
                          <a:rPr lang="en-US" sz="2000" i="1">
                            <a:latin typeface="Cambria Math" panose="02040503050406030204" pitchFamily="18" charset="0"/>
                          </a:rPr>
                          <m:t>…</m:t>
                        </m:r>
                        <m:r>
                          <a:rPr lang="x-IV_mathan"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Sub>
                        <m:r>
                          <a:rPr lang="x-IV_mathan"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Sub>
                        <m:r>
                          <a:rPr lang="x-IV_mathan" sz="2000">
                            <a:latin typeface="Cambria Math" panose="02040503050406030204" pitchFamily="18" charset="0"/>
                          </a:rPr>
                          <m:t>∨</m:t>
                        </m:r>
                        <m:r>
                          <a:rPr lang="en-US" sz="2000" i="1">
                            <a:latin typeface="Cambria Math" panose="02040503050406030204" pitchFamily="18" charset="0"/>
                          </a:rPr>
                          <m:t>…</m:t>
                        </m:r>
                        <m:r>
                          <a:rPr lang="x-IV_mathan"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𝑘</m:t>
                            </m:r>
                          </m:sub>
                        </m:sSub>
                        <m:r>
                          <a:rPr lang="x-IV_mathan"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r>
                          <a:rPr lang="x-IV_mathan" sz="2000">
                            <a:latin typeface="Cambria Math" panose="02040503050406030204" pitchFamily="18" charset="0"/>
                          </a:rPr>
                          <m:t>∨</m:t>
                        </m:r>
                        <m:r>
                          <a:rPr lang="en-US" sz="2000" b="0" i="1" smtClean="0">
                            <a:latin typeface="Cambria Math" panose="02040503050406030204" pitchFamily="18" charset="0"/>
                          </a:rPr>
                          <m:t>…</m:t>
                        </m:r>
                        <m:r>
                          <a:rPr lang="x-IV_mathan"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−1</m:t>
                            </m:r>
                          </m:sub>
                        </m:sSub>
                        <m:r>
                          <a:rPr lang="x-IV_mathan"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+1</m:t>
                            </m:r>
                          </m:sub>
                        </m:sSub>
                        <m:r>
                          <a:rPr lang="x-IV_mathan" sz="2000">
                            <a:latin typeface="Cambria Math" panose="02040503050406030204" pitchFamily="18" charset="0"/>
                          </a:rPr>
                          <m:t>∨</m:t>
                        </m:r>
                        <m:r>
                          <a:rPr lang="en-US" sz="2000" b="0" i="1" smtClean="0">
                            <a:latin typeface="Cambria Math" panose="02040503050406030204" pitchFamily="18" charset="0"/>
                          </a:rPr>
                          <m:t>…</m:t>
                        </m:r>
                        <m:r>
                          <a:rPr lang="x-IV_mathan"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𝑛</m:t>
                            </m:r>
                          </m:sub>
                        </m:sSub>
                      </m:den>
                    </m:f>
                  </m:oMath>
                </a14:m>
                <a:br>
                  <a:rPr lang="en-US" sz="2000" dirty="0"/>
                </a:br>
                <a:r>
                  <a:rPr lang="en-US" sz="2000" dirty="0"/>
                  <a:t>where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m:t>
                        </m:r>
                      </m:sub>
                    </m:sSub>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𝑗</m:t>
                        </m:r>
                      </m:sub>
                    </m:sSub>
                  </m:oMath>
                </a14:m>
                <a:r>
                  <a:rPr lang="en-US" sz="2000" dirty="0"/>
                  <a:t> are complementary literals.</a:t>
                </a:r>
              </a:p>
              <a:p>
                <a:pPr marL="342900" indent="-342900">
                  <a:buFont typeface="Arial" panose="020B0604020202020204" pitchFamily="34" charset="0"/>
                  <a:buChar char="•"/>
                </a:pPr>
                <a:r>
                  <a:rPr lang="en-US" sz="2000" dirty="0"/>
                  <a:t>Example:</a:t>
                </a:r>
              </a:p>
              <a:p>
                <a:pPr marL="800100" lvl="1" indent="-342900">
                  <a:buFont typeface="Arial" panose="020B0604020202020204" pitchFamily="34" charset="0"/>
                  <a:buChar char="•"/>
                </a:pPr>
                <a14:m>
                  <m:oMath xmlns:m="http://schemas.openxmlformats.org/officeDocument/2006/math">
                    <m:f>
                      <m:fPr>
                        <m:ctrlPr>
                          <a:rPr lang="en-US" sz="2000" i="1" smtClean="0">
                            <a:latin typeface="Cambria Math" panose="02040503050406030204" pitchFamily="18" charset="0"/>
                          </a:rPr>
                        </m:ctrlPr>
                      </m:fPr>
                      <m:num>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r>
                              <a:rPr lang="x-IV_mathan" sz="2000">
                                <a:latin typeface="Cambria Math" panose="02040503050406030204" pitchFamily="18" charset="0"/>
                              </a:rPr>
                              <m:t>∨</m:t>
                            </m:r>
                            <m:r>
                              <a:rPr lang="en-US" sz="2000" b="0" i="1" smtClean="0">
                                <a:latin typeface="Cambria Math" panose="02040503050406030204" pitchFamily="18" charset="0"/>
                              </a:rPr>
                              <m:t>𝐵</m:t>
                            </m:r>
                            <m:r>
                              <a:rPr lang="x-IV_mathan" sz="2000">
                                <a:latin typeface="Cambria Math" panose="02040503050406030204" pitchFamily="18" charset="0"/>
                              </a:rPr>
                              <m:t>∨</m:t>
                            </m:r>
                            <m:r>
                              <a:rPr lang="en-US" sz="2000" b="0" i="1" smtClean="0">
                                <a:latin typeface="Cambria Math" panose="02040503050406030204" pitchFamily="18" charset="0"/>
                              </a:rPr>
                              <m:t>𝐶</m:t>
                            </m:r>
                          </m:e>
                        </m:d>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x-IV_mathan" sz="200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𝐹</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rPr>
                          <m:t>𝐴</m:t>
                        </m:r>
                        <m:r>
                          <a:rPr lang="x-IV_mathan" sz="2000">
                            <a:latin typeface="Cambria Math" panose="02040503050406030204" pitchFamily="18" charset="0"/>
                          </a:rPr>
                          <m:t>∨</m:t>
                        </m:r>
                        <m:r>
                          <a:rPr lang="en-US" sz="2000" b="0" i="1" smtClean="0">
                            <a:latin typeface="Cambria Math" panose="02040503050406030204" pitchFamily="18" charset="0"/>
                          </a:rPr>
                          <m:t>𝐶</m:t>
                        </m:r>
                        <m:r>
                          <a:rPr lang="x-IV_mathan" sz="2000">
                            <a:latin typeface="Cambria Math" panose="02040503050406030204" pitchFamily="18" charset="0"/>
                          </a:rPr>
                          <m:t>∨</m:t>
                        </m:r>
                        <m:r>
                          <a:rPr lang="en-US" sz="2000" b="0" i="1" smtClean="0">
                            <a:latin typeface="Cambria Math" panose="02040503050406030204" pitchFamily="18" charset="0"/>
                          </a:rPr>
                          <m:t>𝐷</m:t>
                        </m:r>
                        <m:r>
                          <a:rPr lang="x-IV_mathan" sz="2000">
                            <a:latin typeface="Cambria Math" panose="02040503050406030204" pitchFamily="18" charset="0"/>
                          </a:rPr>
                          <m:t>∨</m:t>
                        </m:r>
                        <m:r>
                          <a:rPr lang="en-US" sz="2000" b="0" i="1" smtClean="0">
                            <a:latin typeface="Cambria Math" panose="02040503050406030204" pitchFamily="18" charset="0"/>
                          </a:rPr>
                          <m:t>𝐹</m:t>
                        </m:r>
                      </m:den>
                    </m:f>
                  </m:oMath>
                </a14:m>
                <a:endParaRPr lang="en-US" sz="2000" dirty="0"/>
              </a:p>
            </p:txBody>
          </p:sp>
        </mc:Choice>
        <mc:Fallback>
          <p:sp>
            <p:nvSpPr>
              <p:cNvPr id="4" name="Content Placeholder 3">
                <a:extLst>
                  <a:ext uri="{FF2B5EF4-FFF2-40B4-BE49-F238E27FC236}">
                    <a16:creationId xmlns:a16="http://schemas.microsoft.com/office/drawing/2014/main" id="{13D7FA47-09B8-207C-0E37-1953D1060223}"/>
                  </a:ext>
                </a:extLst>
              </p:cNvPr>
              <p:cNvSpPr>
                <a:spLocks noGrp="1" noRot="1" noChangeAspect="1" noMove="1" noResize="1" noEditPoints="1" noAdjustHandles="1" noChangeArrowheads="1" noChangeShapeType="1" noTextEdit="1"/>
              </p:cNvSpPr>
              <p:nvPr>
                <p:ph sz="quarter" idx="4"/>
              </p:nvPr>
            </p:nvSpPr>
            <p:spPr>
              <a:xfrm>
                <a:off x="2933700" y="1780070"/>
                <a:ext cx="8420100" cy="4465983"/>
              </a:xfrm>
              <a:blipFill>
                <a:blip r:embed="rId3"/>
                <a:stretch>
                  <a:fillRect l="-651" t="-682"/>
                </a:stretch>
              </a:blipFill>
            </p:spPr>
            <p:txBody>
              <a:bodyPr/>
              <a:lstStyle/>
              <a:p>
                <a:r>
                  <a:rPr lang="en-US">
                    <a:noFill/>
                  </a:rPr>
                  <a:t> </a:t>
                </a:r>
              </a:p>
            </p:txBody>
          </p:sp>
        </mc:Fallback>
      </mc:AlternateContent>
    </p:spTree>
    <p:extLst>
      <p:ext uri="{BB962C8B-B14F-4D97-AF65-F5344CB8AC3E}">
        <p14:creationId xmlns:p14="http://schemas.microsoft.com/office/powerpoint/2010/main" val="3818226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58DD4-60A7-A16D-95DC-FC92B97F8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8F2F3-9224-223E-D0B9-6D2FB9AC7C1F}"/>
              </a:ext>
            </a:extLst>
          </p:cNvPr>
          <p:cNvSpPr>
            <a:spLocks noGrp="1"/>
          </p:cNvSpPr>
          <p:nvPr>
            <p:ph type="title"/>
          </p:nvPr>
        </p:nvSpPr>
        <p:spPr>
          <a:xfrm>
            <a:off x="5464097" y="779541"/>
            <a:ext cx="5876926" cy="611937"/>
          </a:xfrm>
        </p:spPr>
        <p:txBody>
          <a:bodyPr>
            <a:normAutofit/>
          </a:bodyPr>
          <a:lstStyle/>
          <a:p>
            <a:r>
              <a:rPr lang="en-US" sz="3600" dirty="0"/>
              <a:t>Resolution Algorithm</a:t>
            </a:r>
          </a:p>
        </p:txBody>
      </p:sp>
      <p:sp>
        <p:nvSpPr>
          <p:cNvPr id="5" name="Footer Placeholder 4">
            <a:extLst>
              <a:ext uri="{FF2B5EF4-FFF2-40B4-BE49-F238E27FC236}">
                <a16:creationId xmlns:a16="http://schemas.microsoft.com/office/drawing/2014/main" id="{64DD0AB5-F2EF-FB14-1A30-18AF2BDF5162}"/>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6" name="Slide Number Placeholder 5">
            <a:extLst>
              <a:ext uri="{FF2B5EF4-FFF2-40B4-BE49-F238E27FC236}">
                <a16:creationId xmlns:a16="http://schemas.microsoft.com/office/drawing/2014/main" id="{21263BBF-298E-7E8B-DE94-2EE49761E17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9" name="Content Placeholder 5">
            <a:extLst>
              <a:ext uri="{FF2B5EF4-FFF2-40B4-BE49-F238E27FC236}">
                <a16:creationId xmlns:a16="http://schemas.microsoft.com/office/drawing/2014/main" id="{76A2EDB6-233B-FBA3-5747-80C294D5EF57}"/>
              </a:ext>
            </a:extLst>
          </p:cNvPr>
          <p:cNvSpPr txBox="1">
            <a:spLocks/>
          </p:cNvSpPr>
          <p:nvPr/>
        </p:nvSpPr>
        <p:spPr>
          <a:xfrm>
            <a:off x="5464097" y="2430501"/>
            <a:ext cx="6324600" cy="3479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pic>
        <p:nvPicPr>
          <p:cNvPr id="4" name="Picture 3" descr="A screenshot of a computer code&#10;&#10;Description automatically generated">
            <a:extLst>
              <a:ext uri="{FF2B5EF4-FFF2-40B4-BE49-F238E27FC236}">
                <a16:creationId xmlns:a16="http://schemas.microsoft.com/office/drawing/2014/main" id="{20D6A682-42FC-0A01-6275-BA2DA3BD0FBF}"/>
              </a:ext>
            </a:extLst>
          </p:cNvPr>
          <p:cNvPicPr>
            <a:picLocks noChangeAspect="1"/>
          </p:cNvPicPr>
          <p:nvPr/>
        </p:nvPicPr>
        <p:blipFill>
          <a:blip r:embed="rId3"/>
          <a:stretch>
            <a:fillRect/>
          </a:stretch>
        </p:blipFill>
        <p:spPr>
          <a:xfrm>
            <a:off x="5464097" y="1825782"/>
            <a:ext cx="5876926" cy="3206436"/>
          </a:xfrm>
          <a:prstGeom prst="rect">
            <a:avLst/>
          </a:prstGeom>
        </p:spPr>
      </p:pic>
    </p:spTree>
    <p:extLst>
      <p:ext uri="{BB962C8B-B14F-4D97-AF65-F5344CB8AC3E}">
        <p14:creationId xmlns:p14="http://schemas.microsoft.com/office/powerpoint/2010/main" val="437277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6B266-0EED-6D1D-E4B5-A54079CD1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9F3FB-29C6-342E-CDFD-C4A2163E941F}"/>
              </a:ext>
            </a:extLst>
          </p:cNvPr>
          <p:cNvSpPr>
            <a:spLocks noGrp="1"/>
          </p:cNvSpPr>
          <p:nvPr>
            <p:ph type="title"/>
          </p:nvPr>
        </p:nvSpPr>
        <p:spPr>
          <a:xfrm>
            <a:off x="434897" y="416875"/>
            <a:ext cx="8175703" cy="510777"/>
          </a:xfrm>
        </p:spPr>
        <p:txBody>
          <a:bodyPr>
            <a:normAutofit/>
          </a:bodyPr>
          <a:lstStyle/>
          <a:p>
            <a:r>
              <a:rPr lang="en-US" dirty="0"/>
              <a:t>DPLL</a:t>
            </a:r>
          </a:p>
        </p:txBody>
      </p:sp>
      <p:sp>
        <p:nvSpPr>
          <p:cNvPr id="5" name="Footer Placeholder 4">
            <a:extLst>
              <a:ext uri="{FF2B5EF4-FFF2-40B4-BE49-F238E27FC236}">
                <a16:creationId xmlns:a16="http://schemas.microsoft.com/office/drawing/2014/main" id="{817C19D9-BF9E-403E-06FF-DC89C7F445CA}"/>
              </a:ext>
            </a:extLst>
          </p:cNvPr>
          <p:cNvSpPr>
            <a:spLocks noGrp="1"/>
          </p:cNvSpPr>
          <p:nvPr>
            <p:ph type="ftr" sz="quarter" idx="11"/>
          </p:nvPr>
        </p:nvSpPr>
        <p:spPr>
          <a:xfrm>
            <a:off x="2463800" y="6356350"/>
            <a:ext cx="3479800" cy="365125"/>
          </a:xfrm>
        </p:spPr>
        <p:txBody>
          <a:bodyPr/>
          <a:lstStyle/>
          <a:p>
            <a:r>
              <a:rPr lang="en-US" dirty="0"/>
              <a:t>Artificial Intelligence</a:t>
            </a:r>
          </a:p>
          <a:p>
            <a:r>
              <a:rPr lang="en-US" dirty="0"/>
              <a:t>Logical Agents</a:t>
            </a:r>
          </a:p>
        </p:txBody>
      </p:sp>
      <p:sp>
        <p:nvSpPr>
          <p:cNvPr id="6" name="Slide Number Placeholder 5">
            <a:extLst>
              <a:ext uri="{FF2B5EF4-FFF2-40B4-BE49-F238E27FC236}">
                <a16:creationId xmlns:a16="http://schemas.microsoft.com/office/drawing/2014/main" id="{E937433C-0549-321A-4A6A-E9A6FD44CF99}"/>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698DE9F5-B73F-5A8B-1E3E-9FF0D077A35F}"/>
              </a:ext>
            </a:extLst>
          </p:cNvPr>
          <p:cNvPicPr>
            <a:picLocks noChangeAspect="1"/>
          </p:cNvPicPr>
          <p:nvPr/>
        </p:nvPicPr>
        <p:blipFill>
          <a:blip r:embed="rId3"/>
          <a:stretch>
            <a:fillRect/>
          </a:stretch>
        </p:blipFill>
        <p:spPr>
          <a:xfrm>
            <a:off x="434897" y="1115436"/>
            <a:ext cx="6448612" cy="4627127"/>
          </a:xfrm>
          <a:prstGeom prst="rect">
            <a:avLst/>
          </a:prstGeom>
        </p:spPr>
      </p:pic>
    </p:spTree>
    <p:extLst>
      <p:ext uri="{BB962C8B-B14F-4D97-AF65-F5344CB8AC3E}">
        <p14:creationId xmlns:p14="http://schemas.microsoft.com/office/powerpoint/2010/main" val="209744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D2ADE-FBEC-0896-422F-CC49F9475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2FC14-C2D4-A459-3E1D-2EFBCAB8BC22}"/>
              </a:ext>
            </a:extLst>
          </p:cNvPr>
          <p:cNvSpPr>
            <a:spLocks noGrp="1"/>
          </p:cNvSpPr>
          <p:nvPr>
            <p:ph type="title"/>
          </p:nvPr>
        </p:nvSpPr>
        <p:spPr>
          <a:xfrm>
            <a:off x="1289825" y="830689"/>
            <a:ext cx="9612350" cy="847413"/>
          </a:xfrm>
        </p:spPr>
        <p:txBody>
          <a:bodyPr>
            <a:normAutofit/>
          </a:bodyPr>
          <a:lstStyle/>
          <a:p>
            <a:r>
              <a:rPr lang="en-US" dirty="0"/>
              <a:t>The Components of the KB Agent</a:t>
            </a:r>
          </a:p>
        </p:txBody>
      </p:sp>
      <p:sp>
        <p:nvSpPr>
          <p:cNvPr id="24" name="Footer Placeholder 23">
            <a:extLst>
              <a:ext uri="{FF2B5EF4-FFF2-40B4-BE49-F238E27FC236}">
                <a16:creationId xmlns:a16="http://schemas.microsoft.com/office/drawing/2014/main" id="{E9049EC3-B47F-98FF-3060-C5DA62BB6A4B}"/>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25" name="Slide Number Placeholder 24">
            <a:extLst>
              <a:ext uri="{FF2B5EF4-FFF2-40B4-BE49-F238E27FC236}">
                <a16:creationId xmlns:a16="http://schemas.microsoft.com/office/drawing/2014/main" id="{F19995E8-BFE9-937B-3E16-FA60338206E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3" name="Content Placeholder 3">
            <a:extLst>
              <a:ext uri="{FF2B5EF4-FFF2-40B4-BE49-F238E27FC236}">
                <a16:creationId xmlns:a16="http://schemas.microsoft.com/office/drawing/2014/main" id="{C5348EE7-5055-27B8-B6AC-27496A1C3635}"/>
              </a:ext>
            </a:extLst>
          </p:cNvPr>
          <p:cNvSpPr txBox="1">
            <a:spLocks/>
          </p:cNvSpPr>
          <p:nvPr/>
        </p:nvSpPr>
        <p:spPr>
          <a:xfrm>
            <a:off x="1885156" y="1954796"/>
            <a:ext cx="8421688" cy="41248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4000" dirty="0"/>
              <a:t>Four categories of components:</a:t>
            </a:r>
          </a:p>
          <a:p>
            <a:pPr marL="742950" lvl="1" indent="-285750"/>
            <a:r>
              <a:rPr lang="en-US" sz="3600" dirty="0"/>
              <a:t>Knowledge Base (KB) – Memory </a:t>
            </a:r>
          </a:p>
          <a:p>
            <a:pPr marL="742950" lvl="1" indent="-285750"/>
            <a:r>
              <a:rPr lang="en-US" sz="3600" dirty="0"/>
              <a:t>Sensors – Eyes, ears, nose, skin, etc.</a:t>
            </a:r>
          </a:p>
          <a:p>
            <a:pPr marL="742950" lvl="1" indent="-285750"/>
            <a:r>
              <a:rPr lang="en-US" sz="3600" dirty="0"/>
              <a:t>Actuators – Muscles, tear glands, etc.</a:t>
            </a:r>
          </a:p>
          <a:p>
            <a:pPr marL="742950" lvl="1" indent="-285750"/>
            <a:r>
              <a:rPr lang="en-US" sz="3600" dirty="0"/>
              <a:t>Logic – Cognitive functions</a:t>
            </a:r>
          </a:p>
        </p:txBody>
      </p:sp>
    </p:spTree>
    <p:extLst>
      <p:ext uri="{BB962C8B-B14F-4D97-AF65-F5344CB8AC3E}">
        <p14:creationId xmlns:p14="http://schemas.microsoft.com/office/powerpoint/2010/main" val="3647607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A35CB-E225-2405-706C-5128F050A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BDE63E-B1A4-7FD5-F0F5-58818B42BC60}"/>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4A499C44-69E3-1492-861B-6C82CA2E8768}"/>
              </a:ext>
            </a:extLst>
          </p:cNvPr>
          <p:cNvSpPr>
            <a:spLocks noGrp="1"/>
          </p:cNvSpPr>
          <p:nvPr>
            <p:ph type="subTitle" idx="1"/>
          </p:nvPr>
        </p:nvSpPr>
        <p:spPr>
          <a:xfrm>
            <a:off x="4267200" y="3238103"/>
            <a:ext cx="4179570" cy="1371997"/>
          </a:xfrm>
        </p:spPr>
        <p:txBody>
          <a:bodyPr>
            <a:normAutofit/>
          </a:bodyPr>
          <a:lstStyle/>
          <a:p>
            <a:r>
              <a:rPr lang="en-US" dirty="0"/>
              <a:t>Joshua Sheldon</a:t>
            </a:r>
          </a:p>
          <a:p>
            <a:r>
              <a:rPr lang="en-US" dirty="0"/>
              <a:t>jsheldon2022@my.fit.edu</a:t>
            </a:r>
          </a:p>
        </p:txBody>
      </p:sp>
      <p:sp>
        <p:nvSpPr>
          <p:cNvPr id="5" name="Footer Placeholder 4">
            <a:extLst>
              <a:ext uri="{FF2B5EF4-FFF2-40B4-BE49-F238E27FC236}">
                <a16:creationId xmlns:a16="http://schemas.microsoft.com/office/drawing/2014/main" id="{416508F4-2124-D15C-A8AF-AF4A4B944952}"/>
              </a:ext>
            </a:extLst>
          </p:cNvPr>
          <p:cNvSpPr>
            <a:spLocks noGrp="1"/>
          </p:cNvSpPr>
          <p:nvPr>
            <p:ph type="ftr" sz="quarter" idx="11"/>
          </p:nvPr>
        </p:nvSpPr>
        <p:spPr>
          <a:xfrm>
            <a:off x="6479721" y="6356350"/>
            <a:ext cx="2661557" cy="365125"/>
          </a:xfrm>
        </p:spPr>
        <p:txBody>
          <a:bodyPr/>
          <a:lstStyle/>
          <a:p>
            <a:r>
              <a:rPr lang="en-US" dirty="0"/>
              <a:t>Artificial Intelligence</a:t>
            </a:r>
          </a:p>
          <a:p>
            <a:r>
              <a:rPr lang="en-US" dirty="0"/>
              <a:t>Logical Agents</a:t>
            </a:r>
          </a:p>
        </p:txBody>
      </p:sp>
      <p:sp>
        <p:nvSpPr>
          <p:cNvPr id="6" name="Slide Number Placeholder 5">
            <a:extLst>
              <a:ext uri="{FF2B5EF4-FFF2-40B4-BE49-F238E27FC236}">
                <a16:creationId xmlns:a16="http://schemas.microsoft.com/office/drawing/2014/main" id="{73F48E50-DEB1-9D2B-E40B-6A5D8D6374F6}"/>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80</a:t>
            </a:fld>
            <a:endParaRPr lang="en-US" dirty="0"/>
          </a:p>
        </p:txBody>
      </p:sp>
    </p:spTree>
    <p:extLst>
      <p:ext uri="{BB962C8B-B14F-4D97-AF65-F5344CB8AC3E}">
        <p14:creationId xmlns:p14="http://schemas.microsoft.com/office/powerpoint/2010/main" val="237961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A9057-EBEF-8840-7CC2-232243980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CE46C-4C15-AB9E-A5FF-9BCC8A95A705}"/>
              </a:ext>
            </a:extLst>
          </p:cNvPr>
          <p:cNvSpPr>
            <a:spLocks noGrp="1"/>
          </p:cNvSpPr>
          <p:nvPr>
            <p:ph type="title"/>
          </p:nvPr>
        </p:nvSpPr>
        <p:spPr>
          <a:xfrm>
            <a:off x="2573867" y="892177"/>
            <a:ext cx="8779933" cy="1325563"/>
          </a:xfrm>
        </p:spPr>
        <p:txBody>
          <a:bodyPr/>
          <a:lstStyle/>
          <a:p>
            <a:r>
              <a:rPr lang="en-US" dirty="0"/>
              <a:t>The Knowledge Base</a:t>
            </a:r>
          </a:p>
        </p:txBody>
      </p:sp>
      <p:sp>
        <p:nvSpPr>
          <p:cNvPr id="8" name="Footer Placeholder 7">
            <a:extLst>
              <a:ext uri="{FF2B5EF4-FFF2-40B4-BE49-F238E27FC236}">
                <a16:creationId xmlns:a16="http://schemas.microsoft.com/office/drawing/2014/main" id="{4CDECBC7-C17D-B3F6-09A8-776B09E40A47}"/>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Logical Agents</a:t>
            </a:r>
          </a:p>
        </p:txBody>
      </p:sp>
      <p:sp>
        <p:nvSpPr>
          <p:cNvPr id="9" name="Slide Number Placeholder 8">
            <a:extLst>
              <a:ext uri="{FF2B5EF4-FFF2-40B4-BE49-F238E27FC236}">
                <a16:creationId xmlns:a16="http://schemas.microsoft.com/office/drawing/2014/main" id="{9DFADFCF-0384-E605-ADED-AECE30BB1379}"/>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4" name="Content Placeholder 3">
            <a:extLst>
              <a:ext uri="{FF2B5EF4-FFF2-40B4-BE49-F238E27FC236}">
                <a16:creationId xmlns:a16="http://schemas.microsoft.com/office/drawing/2014/main" id="{A0D9745D-68D0-AD23-A3B8-175FD4D27CF7}"/>
              </a:ext>
            </a:extLst>
          </p:cNvPr>
          <p:cNvSpPr>
            <a:spLocks noGrp="1"/>
          </p:cNvSpPr>
          <p:nvPr>
            <p:ph sz="quarter" idx="4"/>
          </p:nvPr>
        </p:nvSpPr>
        <p:spPr>
          <a:xfrm>
            <a:off x="2573868" y="2217740"/>
            <a:ext cx="5063065" cy="3614734"/>
          </a:xfrm>
        </p:spPr>
        <p:txBody>
          <a:bodyPr>
            <a:normAutofit/>
          </a:bodyPr>
          <a:lstStyle/>
          <a:p>
            <a:pPr marL="285750" indent="-285750">
              <a:buFont typeface="Arial" panose="020B0604020202020204" pitchFamily="34" charset="0"/>
              <a:buChar char="•"/>
            </a:pPr>
            <a:r>
              <a:rPr lang="en-US" sz="2400" dirty="0"/>
              <a:t>The </a:t>
            </a:r>
            <a:r>
              <a:rPr lang="en-US" sz="2400" b="1" dirty="0"/>
              <a:t>knowledge base (KB) </a:t>
            </a:r>
            <a:r>
              <a:rPr lang="en-US" sz="2400" dirty="0"/>
              <a:t>is a set of </a:t>
            </a:r>
            <a:r>
              <a:rPr lang="en-US" sz="2400" b="1" dirty="0"/>
              <a:t>sentences</a:t>
            </a:r>
            <a:r>
              <a:rPr lang="en-US" sz="2400" dirty="0"/>
              <a:t>.</a:t>
            </a:r>
          </a:p>
          <a:p>
            <a:pPr marL="285750" indent="-285750">
              <a:buFont typeface="Arial" panose="020B0604020202020204" pitchFamily="34" charset="0"/>
              <a:buChar char="•"/>
            </a:pPr>
            <a:r>
              <a:rPr lang="en-US" sz="2400" dirty="0"/>
              <a:t>A sentence states an </a:t>
            </a:r>
            <a:r>
              <a:rPr lang="en-US" sz="2400" b="1" dirty="0"/>
              <a:t>assertion</a:t>
            </a:r>
            <a:r>
              <a:rPr lang="en-US" sz="2400" dirty="0"/>
              <a:t> or </a:t>
            </a:r>
            <a:r>
              <a:rPr lang="en-US" sz="2400" b="1" dirty="0"/>
              <a:t>premise</a:t>
            </a:r>
            <a:r>
              <a:rPr lang="en-US" sz="2400" dirty="0"/>
              <a:t> about the agent’s world.</a:t>
            </a:r>
          </a:p>
          <a:p>
            <a:pPr marL="285750" indent="-285750">
              <a:buFont typeface="Arial" panose="020B0604020202020204" pitchFamily="34" charset="0"/>
              <a:buChar char="•"/>
            </a:pPr>
            <a:r>
              <a:rPr lang="en-US" sz="2400" dirty="0"/>
              <a:t>These sentences are expressed in a </a:t>
            </a:r>
            <a:r>
              <a:rPr lang="en-US" sz="2400" b="1" dirty="0"/>
              <a:t>formal </a:t>
            </a:r>
            <a:r>
              <a:rPr lang="en-US" sz="2400" dirty="0"/>
              <a:t>language, called a </a:t>
            </a:r>
            <a:r>
              <a:rPr lang="en-US" sz="2400" b="1" dirty="0"/>
              <a:t>knowledge representation language (KRL)</a:t>
            </a:r>
            <a:r>
              <a:rPr lang="en-US" sz="2400" dirty="0"/>
              <a:t>.</a:t>
            </a:r>
          </a:p>
        </p:txBody>
      </p:sp>
      <p:sp>
        <p:nvSpPr>
          <p:cNvPr id="3" name="Oval 2">
            <a:extLst>
              <a:ext uri="{FF2B5EF4-FFF2-40B4-BE49-F238E27FC236}">
                <a16:creationId xmlns:a16="http://schemas.microsoft.com/office/drawing/2014/main" id="{1156D608-6368-1C57-2E4F-921A8214D38B}"/>
              </a:ext>
            </a:extLst>
          </p:cNvPr>
          <p:cNvSpPr/>
          <p:nvPr/>
        </p:nvSpPr>
        <p:spPr>
          <a:xfrm>
            <a:off x="8153400" y="2480733"/>
            <a:ext cx="2514600" cy="2514600"/>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E77C2B-BA7F-C45C-5D27-032AA6DB7AC7}"/>
              </a:ext>
            </a:extLst>
          </p:cNvPr>
          <p:cNvSpPr txBox="1"/>
          <p:nvPr/>
        </p:nvSpPr>
        <p:spPr>
          <a:xfrm>
            <a:off x="8153400" y="2034129"/>
            <a:ext cx="2514601" cy="369332"/>
          </a:xfrm>
          <a:prstGeom prst="rect">
            <a:avLst/>
          </a:prstGeom>
          <a:noFill/>
        </p:spPr>
        <p:txBody>
          <a:bodyPr wrap="square" rtlCol="0">
            <a:spAutoFit/>
          </a:bodyPr>
          <a:lstStyle/>
          <a:p>
            <a:pPr algn="ctr"/>
            <a:r>
              <a:rPr lang="en-US" b="1" dirty="0"/>
              <a:t>KB</a:t>
            </a:r>
          </a:p>
        </p:txBody>
      </p:sp>
      <p:sp>
        <p:nvSpPr>
          <p:cNvPr id="6" name="TextBox 5">
            <a:extLst>
              <a:ext uri="{FF2B5EF4-FFF2-40B4-BE49-F238E27FC236}">
                <a16:creationId xmlns:a16="http://schemas.microsoft.com/office/drawing/2014/main" id="{80221B29-7F9C-5BED-646A-12F6939C0C51}"/>
              </a:ext>
            </a:extLst>
          </p:cNvPr>
          <p:cNvSpPr txBox="1"/>
          <p:nvPr/>
        </p:nvSpPr>
        <p:spPr>
          <a:xfrm>
            <a:off x="8657166" y="2932426"/>
            <a:ext cx="150706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Falling in a pit = </a:t>
            </a:r>
            <a:r>
              <a:rPr lang="en-US" b="1" dirty="0"/>
              <a:t>DEATH</a:t>
            </a:r>
          </a:p>
        </p:txBody>
      </p:sp>
      <p:sp>
        <p:nvSpPr>
          <p:cNvPr id="7" name="TextBox 6">
            <a:extLst>
              <a:ext uri="{FF2B5EF4-FFF2-40B4-BE49-F238E27FC236}">
                <a16:creationId xmlns:a16="http://schemas.microsoft.com/office/drawing/2014/main" id="{783C86CF-3E19-9DDF-1A1F-C78B812622B2}"/>
              </a:ext>
            </a:extLst>
          </p:cNvPr>
          <p:cNvSpPr txBox="1"/>
          <p:nvPr/>
        </p:nvSpPr>
        <p:spPr>
          <a:xfrm>
            <a:off x="8657166" y="3656029"/>
            <a:ext cx="150706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Hugging monster = </a:t>
            </a:r>
            <a:r>
              <a:rPr lang="en-US" b="1" dirty="0"/>
              <a:t>DEATH</a:t>
            </a:r>
            <a:endParaRPr lang="en-US" dirty="0"/>
          </a:p>
        </p:txBody>
      </p:sp>
    </p:spTree>
    <p:extLst>
      <p:ext uri="{BB962C8B-B14F-4D97-AF65-F5344CB8AC3E}">
        <p14:creationId xmlns:p14="http://schemas.microsoft.com/office/powerpoint/2010/main" val="219031990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{55C5174D-1BC5-481A-A977-99398F95CAF9}tf67328976_win32</Template>
  <TotalTime>4132</TotalTime>
  <Words>6526</Words>
  <Application>Microsoft Office PowerPoint</Application>
  <PresentationFormat>Widescreen</PresentationFormat>
  <Paragraphs>1172</Paragraphs>
  <Slides>80</Slides>
  <Notes>71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Cambria Math</vt:lpstr>
      <vt:lpstr>Cascadia Code</vt:lpstr>
      <vt:lpstr>Heebo Medium</vt:lpstr>
      <vt:lpstr>Tenorite</vt:lpstr>
      <vt:lpstr>Office Theme</vt:lpstr>
      <vt:lpstr>Artificial intelligence</vt:lpstr>
      <vt:lpstr>Notice</vt:lpstr>
      <vt:lpstr>DISCLAIMER</vt:lpstr>
      <vt:lpstr>Outline</vt:lpstr>
      <vt:lpstr>KB Agents</vt:lpstr>
      <vt:lpstr>Knowledge-Based Agents</vt:lpstr>
      <vt:lpstr>This Goofy Lad</vt:lpstr>
      <vt:lpstr>The Components of the KB Agent</vt:lpstr>
      <vt:lpstr>The Knowledge Base</vt:lpstr>
      <vt:lpstr>On Sentences</vt:lpstr>
      <vt:lpstr>Human Sentences Operations</vt:lpstr>
      <vt:lpstr>Declarative vs. Procedural</vt:lpstr>
      <vt:lpstr>Perspectives on Knowledge</vt:lpstr>
      <vt:lpstr>Adding to the Pile</vt:lpstr>
      <vt:lpstr>POP QUIZ!</vt:lpstr>
      <vt:lpstr>Change the World (My Final Message, Goodbye)</vt:lpstr>
      <vt:lpstr>A Brief Aside on Logic</vt:lpstr>
      <vt:lpstr>A Basic KB Agent</vt:lpstr>
      <vt:lpstr>Wumpus World (Like the one from Discord?)</vt:lpstr>
      <vt:lpstr>Characteristics of Wumpus World</vt:lpstr>
      <vt:lpstr>PowerPoint Presentation</vt:lpstr>
      <vt:lpstr>Logic</vt:lpstr>
      <vt:lpstr>Introduction to Logic</vt:lpstr>
      <vt:lpstr>Arithmetic as a Logic Language (Fluency: Questionable)</vt:lpstr>
      <vt:lpstr>Models &amp; Satisfaction</vt:lpstr>
      <vt:lpstr>Entailment</vt:lpstr>
      <vt:lpstr>Entailment, Visualized</vt:lpstr>
      <vt:lpstr>Entailment, Visualized</vt:lpstr>
      <vt:lpstr>Entailment, Visualized</vt:lpstr>
      <vt:lpstr>Entailment, Visualized</vt:lpstr>
      <vt:lpstr>Entailment, Visualized</vt:lpstr>
      <vt:lpstr>Entailment, Visualized</vt:lpstr>
      <vt:lpstr>Entailment, Applied</vt:lpstr>
      <vt:lpstr>About that Inference Thing</vt:lpstr>
      <vt:lpstr>Simple Inference Example</vt:lpstr>
      <vt:lpstr>Characteristics of Inference Algorithms</vt:lpstr>
      <vt:lpstr>Types of Inference Algorithms</vt:lpstr>
      <vt:lpstr>A Final Note on KB Agents</vt:lpstr>
      <vt:lpstr>A Final Note on KB Agents</vt:lpstr>
      <vt:lpstr>Propositional Logic</vt:lpstr>
      <vt:lpstr>Introduction to Propositional Logic</vt:lpstr>
      <vt:lpstr>Propositional Logic Syntax</vt:lpstr>
      <vt:lpstr>Meet the Connectives - NOT</vt:lpstr>
      <vt:lpstr>Meet the Connectives - And</vt:lpstr>
      <vt:lpstr>Meet the Connectives - Or</vt:lpstr>
      <vt:lpstr>Meet the Connectives - Implies</vt:lpstr>
      <vt:lpstr>Meet the Connectives – If and Only If</vt:lpstr>
      <vt:lpstr>Summary of Semantics</vt:lpstr>
      <vt:lpstr>Anatomy of Models in Propositional Logic</vt:lpstr>
      <vt:lpstr>A Simple Inference Procedure</vt:lpstr>
      <vt:lpstr>Steps of TT-Entails?()</vt:lpstr>
      <vt:lpstr>Truth Table for Inference</vt:lpstr>
      <vt:lpstr>Inference by Enumeration</vt:lpstr>
      <vt:lpstr>Entailment Concepts &amp; Inference Rules</vt:lpstr>
      <vt:lpstr>Tools for Theorem Proving</vt:lpstr>
      <vt:lpstr>Logical Equivalence</vt:lpstr>
      <vt:lpstr>Validity &amp; Deduction Theorem</vt:lpstr>
      <vt:lpstr>Proving the Deduction THeorem</vt:lpstr>
      <vt:lpstr>Satisfiability</vt:lpstr>
      <vt:lpstr>But Wait, There’s More</vt:lpstr>
      <vt:lpstr>Well-Known Inference Rules</vt:lpstr>
      <vt:lpstr>Additional Proofs Practice</vt:lpstr>
      <vt:lpstr>Advanced Inference Algorithms</vt:lpstr>
      <vt:lpstr>Categorization of Inference Algorithms</vt:lpstr>
      <vt:lpstr>Horn Form</vt:lpstr>
      <vt:lpstr>Horn Form Syntax</vt:lpstr>
      <vt:lpstr>POP QUIZ!</vt:lpstr>
      <vt:lpstr>Alternate Horn Clause Expression</vt:lpstr>
      <vt:lpstr>Breaking out the Toolbox</vt:lpstr>
      <vt:lpstr>Forward Chaining</vt:lpstr>
      <vt:lpstr>Forward Chaining Psuedocode</vt:lpstr>
      <vt:lpstr>Forward Chaining Walkthrough</vt:lpstr>
      <vt:lpstr>Forward Chaining – Proof of Completeness</vt:lpstr>
      <vt:lpstr>Backward Chaining</vt:lpstr>
      <vt:lpstr>Backward Chaining Walkthrough</vt:lpstr>
      <vt:lpstr>Forward vs. Backward Chaining</vt:lpstr>
      <vt:lpstr>Resolution</vt:lpstr>
      <vt:lpstr>Resolution Algorithm</vt:lpstr>
      <vt:lpstr>DPLL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Joshua Sheldon</dc:creator>
  <cp:lastModifiedBy>Joshua Sheldon</cp:lastModifiedBy>
  <cp:revision>28</cp:revision>
  <dcterms:created xsi:type="dcterms:W3CDTF">2024-02-07T01:45:04Z</dcterms:created>
  <dcterms:modified xsi:type="dcterms:W3CDTF">2024-02-19T23:50:05Z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